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6"/>
  </p:notesMasterIdLst>
  <p:sldIdLst>
    <p:sldId id="508" r:id="rId2"/>
    <p:sldId id="263" r:id="rId3"/>
    <p:sldId id="341" r:id="rId4"/>
    <p:sldId id="527" r:id="rId5"/>
    <p:sldId id="342" r:id="rId6"/>
    <p:sldId id="265" r:id="rId7"/>
    <p:sldId id="264" r:id="rId8"/>
    <p:sldId id="267" r:id="rId9"/>
    <p:sldId id="272" r:id="rId10"/>
    <p:sldId id="343" r:id="rId11"/>
    <p:sldId id="344" r:id="rId12"/>
    <p:sldId id="347" r:id="rId13"/>
    <p:sldId id="345" r:id="rId14"/>
    <p:sldId id="346" r:id="rId15"/>
    <p:sldId id="381" r:id="rId16"/>
    <p:sldId id="383" r:id="rId17"/>
    <p:sldId id="350" r:id="rId18"/>
    <p:sldId id="330" r:id="rId19"/>
    <p:sldId id="355" r:id="rId20"/>
    <p:sldId id="357" r:id="rId21"/>
    <p:sldId id="361" r:id="rId22"/>
    <p:sldId id="348" r:id="rId23"/>
    <p:sldId id="354" r:id="rId24"/>
    <p:sldId id="351" r:id="rId25"/>
    <p:sldId id="358" r:id="rId26"/>
    <p:sldId id="359" r:id="rId27"/>
    <p:sldId id="352" r:id="rId28"/>
    <p:sldId id="356" r:id="rId29"/>
    <p:sldId id="353" r:id="rId30"/>
    <p:sldId id="532" r:id="rId31"/>
    <p:sldId id="360" r:id="rId32"/>
    <p:sldId id="363" r:id="rId33"/>
    <p:sldId id="362" r:id="rId34"/>
    <p:sldId id="379" r:id="rId35"/>
    <p:sldId id="380" r:id="rId36"/>
    <p:sldId id="366" r:id="rId37"/>
    <p:sldId id="368" r:id="rId38"/>
    <p:sldId id="367" r:id="rId39"/>
    <p:sldId id="365" r:id="rId40"/>
    <p:sldId id="364" r:id="rId41"/>
    <p:sldId id="372" r:id="rId42"/>
    <p:sldId id="369" r:id="rId43"/>
    <p:sldId id="370" r:id="rId44"/>
    <p:sldId id="371" r:id="rId45"/>
    <p:sldId id="373" r:id="rId46"/>
    <p:sldId id="374" r:id="rId47"/>
    <p:sldId id="375" r:id="rId48"/>
    <p:sldId id="378" r:id="rId49"/>
    <p:sldId id="377" r:id="rId50"/>
    <p:sldId id="382" r:id="rId51"/>
    <p:sldId id="389" r:id="rId52"/>
    <p:sldId id="388" r:id="rId53"/>
    <p:sldId id="384" r:id="rId54"/>
    <p:sldId id="386" r:id="rId55"/>
    <p:sldId id="387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531" r:id="rId6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6BD"/>
    <a:srgbClr val="FEE699"/>
    <a:srgbClr val="FACB9C"/>
    <a:srgbClr val="CFE3F5"/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/>
    <p:restoredTop sz="96327"/>
  </p:normalViewPr>
  <p:slideViewPr>
    <p:cSldViewPr snapToGrid="0">
      <p:cViewPr>
        <p:scale>
          <a:sx n="175" d="100"/>
          <a:sy n="175" d="100"/>
        </p:scale>
        <p:origin x="31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mhd9ZJzYqE2qMhyv5wXb6P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atasets/hugcyp/LCSTS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ocs/transformers/model_doc/t5#transformers.T5ForConditionalGeneration" TargetMode="External"/><Relationship Id="rId3" Type="http://schemas.openxmlformats.org/officeDocument/2006/relationships/hyperlink" Target="https://huggingface.co/docs/transformers/model_doc/gpt2#transformers.GPT2LMHeadModel" TargetMode="External"/><Relationship Id="rId7" Type="http://schemas.openxmlformats.org/officeDocument/2006/relationships/hyperlink" Target="https://huggingface.co/docs/transformers/model_doc/auto#transformers.AutoModelForSeq2SeqLM" TargetMode="External"/><Relationship Id="rId2" Type="http://schemas.openxmlformats.org/officeDocument/2006/relationships/hyperlink" Target="https://huggingface.co/docs/transformers/model_doc/auto#transformers.AutoModelForCausalL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ocs/transformers/model_doc/bert#transformers.BertForMaskedLM" TargetMode="External"/><Relationship Id="rId5" Type="http://schemas.openxmlformats.org/officeDocument/2006/relationships/hyperlink" Target="https://huggingface.co/docs/transformers/model_doc/auto#transformers.AutoModelForMaskedLM" TargetMode="External"/><Relationship Id="rId4" Type="http://schemas.openxmlformats.org/officeDocument/2006/relationships/hyperlink" Target="https://huggingface.co/docs/transformers/en/model_doc/llama#transformers.LlamaForCausalLM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uer/gpt2-chinese-cluecorpussmal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/blob/v4.46.0/src/transformers/modeling_utils.py#L2178" TargetMode="External"/><Relationship Id="rId2" Type="http://schemas.openxmlformats.org/officeDocument/2006/relationships/hyperlink" Target="https://huggingface.co/uer/gpt2-chinese-cluecorpussmal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ocs/transformers/v4.46.0/en/main_classes/text_generation#transformers.GenerationMixin.generate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datasets/hugcyp/LCSTS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google/mt5-base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huggingface.co/docs/transformers/main_classes/trainer#transformers.Seq2SeqTrainingArguments" TargetMode="Externa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Hugging Face Tutorial (II)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NLP_0428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F3B46-2E5F-463F-5DE5-EEA3288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4A9B99-14A4-6AA3-A645-34D5C585F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Language Model vs. Masked Language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2F1D68-2767-F78E-B1B2-0DFBC74E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A42D3C9-6E8B-03F7-AF77-5EFA5C42C20D}"/>
              </a:ext>
            </a:extLst>
          </p:cNvPr>
          <p:cNvSpPr/>
          <p:nvPr/>
        </p:nvSpPr>
        <p:spPr>
          <a:xfrm>
            <a:off x="1376039" y="232015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GPT)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183EDB06-78CB-94A9-C38E-551F59CA095C}"/>
              </a:ext>
            </a:extLst>
          </p:cNvPr>
          <p:cNvSpPr/>
          <p:nvPr/>
        </p:nvSpPr>
        <p:spPr>
          <a:xfrm>
            <a:off x="1376039" y="450992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Masked Language Model</a:t>
            </a:r>
          </a:p>
          <a:p>
            <a:pPr algn="ctr"/>
            <a:r>
              <a:rPr kumimoji="1" lang="en-US" altLang="zh-TW" dirty="0"/>
              <a:t>(E.g., BERT)</a:t>
            </a:r>
            <a:endParaRPr kumimoji="1" lang="zh-TW" altLang="en-US" dirty="0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F60A0664-BC98-122C-F3DF-CDC45D2DD7BF}"/>
              </a:ext>
            </a:extLst>
          </p:cNvPr>
          <p:cNvSpPr/>
          <p:nvPr/>
        </p:nvSpPr>
        <p:spPr>
          <a:xfrm>
            <a:off x="5844585" y="2520952"/>
            <a:ext cx="4055873" cy="3759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Language 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E7FB8BF0-4544-0074-0D4A-5D5050D5D2F8}"/>
              </a:ext>
            </a:extLst>
          </p:cNvPr>
          <p:cNvSpPr/>
          <p:nvPr/>
        </p:nvSpPr>
        <p:spPr>
          <a:xfrm>
            <a:off x="592631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74AF2588-8D31-C3DF-C719-A900EC6BAA4B}"/>
              </a:ext>
            </a:extLst>
          </p:cNvPr>
          <p:cNvSpPr/>
          <p:nvPr/>
        </p:nvSpPr>
        <p:spPr>
          <a:xfrm>
            <a:off x="884089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469E7CC3-A115-D7C0-1B92-520AD032919E}"/>
              </a:ext>
            </a:extLst>
          </p:cNvPr>
          <p:cNvSpPr/>
          <p:nvPr/>
        </p:nvSpPr>
        <p:spPr>
          <a:xfrm>
            <a:off x="9423808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B937B00D-C23D-EE21-8FD8-CC9E5F942BCC}"/>
              </a:ext>
            </a:extLst>
          </p:cNvPr>
          <p:cNvSpPr/>
          <p:nvPr/>
        </p:nvSpPr>
        <p:spPr>
          <a:xfrm>
            <a:off x="650923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F8BBF5BA-B56F-3179-9411-77AE6C39C11F}"/>
              </a:ext>
            </a:extLst>
          </p:cNvPr>
          <p:cNvSpPr/>
          <p:nvPr/>
        </p:nvSpPr>
        <p:spPr>
          <a:xfrm>
            <a:off x="709214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FCC7CD7F-9F4F-F9F5-5FE6-67C2B5B1B104}"/>
              </a:ext>
            </a:extLst>
          </p:cNvPr>
          <p:cNvSpPr/>
          <p:nvPr/>
        </p:nvSpPr>
        <p:spPr>
          <a:xfrm>
            <a:off x="767506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CD1A9695-13AB-82F7-3CB2-11E204BD17F7}"/>
              </a:ext>
            </a:extLst>
          </p:cNvPr>
          <p:cNvSpPr/>
          <p:nvPr/>
        </p:nvSpPr>
        <p:spPr>
          <a:xfrm>
            <a:off x="825797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4184FAF6-7684-AC0A-FFD8-1BE896DDF0BA}"/>
              </a:ext>
            </a:extLst>
          </p:cNvPr>
          <p:cNvSpPr/>
          <p:nvPr/>
        </p:nvSpPr>
        <p:spPr>
          <a:xfrm>
            <a:off x="9423808" y="190646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81169F4C-0CDE-2B51-43DB-56C6C75C71FE}"/>
              </a:ext>
            </a:extLst>
          </p:cNvPr>
          <p:cNvCxnSpPr>
            <a:cxnSpLocks/>
          </p:cNvCxnSpPr>
          <p:nvPr/>
        </p:nvCxnSpPr>
        <p:spPr>
          <a:xfrm flipV="1">
            <a:off x="964239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C5F77C57-08DF-C4CA-9D81-0FD8F881781A}"/>
              </a:ext>
            </a:extLst>
          </p:cNvPr>
          <p:cNvCxnSpPr>
            <a:cxnSpLocks/>
          </p:cNvCxnSpPr>
          <p:nvPr/>
        </p:nvCxnSpPr>
        <p:spPr>
          <a:xfrm flipV="1">
            <a:off x="9646361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D8BCDDD-A5A3-FEC8-6660-97A961726F7F}"/>
              </a:ext>
            </a:extLst>
          </p:cNvPr>
          <p:cNvCxnSpPr>
            <a:cxnSpLocks/>
          </p:cNvCxnSpPr>
          <p:nvPr/>
        </p:nvCxnSpPr>
        <p:spPr>
          <a:xfrm flipV="1">
            <a:off x="905355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F3308797-D2ED-2569-EF4D-6D699E4A0D99}"/>
              </a:ext>
            </a:extLst>
          </p:cNvPr>
          <p:cNvCxnSpPr>
            <a:cxnSpLocks/>
          </p:cNvCxnSpPr>
          <p:nvPr/>
        </p:nvCxnSpPr>
        <p:spPr>
          <a:xfrm flipV="1">
            <a:off x="8470866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70B8CD87-15DA-1C17-45C4-7F40C9F73FE3}"/>
              </a:ext>
            </a:extLst>
          </p:cNvPr>
          <p:cNvCxnSpPr>
            <a:cxnSpLocks/>
          </p:cNvCxnSpPr>
          <p:nvPr/>
        </p:nvCxnSpPr>
        <p:spPr>
          <a:xfrm flipV="1">
            <a:off x="7888178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0E171B22-B678-B091-B87A-46C381E7B4CC}"/>
              </a:ext>
            </a:extLst>
          </p:cNvPr>
          <p:cNvCxnSpPr>
            <a:cxnSpLocks/>
          </p:cNvCxnSpPr>
          <p:nvPr/>
        </p:nvCxnSpPr>
        <p:spPr>
          <a:xfrm flipV="1">
            <a:off x="7305490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FBBCC0E3-57B2-9767-173F-1257A4DA496C}"/>
              </a:ext>
            </a:extLst>
          </p:cNvPr>
          <p:cNvCxnSpPr>
            <a:cxnSpLocks/>
          </p:cNvCxnSpPr>
          <p:nvPr/>
        </p:nvCxnSpPr>
        <p:spPr>
          <a:xfrm flipV="1">
            <a:off x="6722802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F3F8AAED-1197-A4CF-0D78-FEAF2C06903F}"/>
              </a:ext>
            </a:extLst>
          </p:cNvPr>
          <p:cNvCxnSpPr>
            <a:cxnSpLocks/>
          </p:cNvCxnSpPr>
          <p:nvPr/>
        </p:nvCxnSpPr>
        <p:spPr>
          <a:xfrm flipV="1">
            <a:off x="614011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66FF5D79-B035-1FCD-3C9F-110B89CA2678}"/>
              </a:ext>
            </a:extLst>
          </p:cNvPr>
          <p:cNvSpPr/>
          <p:nvPr/>
        </p:nvSpPr>
        <p:spPr>
          <a:xfrm>
            <a:off x="5844585" y="4729337"/>
            <a:ext cx="4055873" cy="3759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Masked Language Model (MLM)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A229EF0D-B765-7CA1-BF2D-3D9565F9575D}"/>
              </a:ext>
            </a:extLst>
          </p:cNvPr>
          <p:cNvSpPr/>
          <p:nvPr/>
        </p:nvSpPr>
        <p:spPr>
          <a:xfrm>
            <a:off x="5926316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96C861F7-074D-9691-2BB6-9FDB116D0502}"/>
              </a:ext>
            </a:extLst>
          </p:cNvPr>
          <p:cNvSpPr/>
          <p:nvPr/>
        </p:nvSpPr>
        <p:spPr>
          <a:xfrm>
            <a:off x="8840891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7FDEB3E5-9150-302F-7BDF-7CFB24FC7847}"/>
              </a:ext>
            </a:extLst>
          </p:cNvPr>
          <p:cNvSpPr/>
          <p:nvPr/>
        </p:nvSpPr>
        <p:spPr>
          <a:xfrm>
            <a:off x="9423808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95F2A79D-5053-EDD4-D7B3-06B1221D9598}"/>
              </a:ext>
            </a:extLst>
          </p:cNvPr>
          <p:cNvSpPr/>
          <p:nvPr/>
        </p:nvSpPr>
        <p:spPr>
          <a:xfrm>
            <a:off x="6509231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95799C8B-D184-96B0-59E3-5C7A15AC1285}"/>
              </a:ext>
            </a:extLst>
          </p:cNvPr>
          <p:cNvSpPr/>
          <p:nvPr/>
        </p:nvSpPr>
        <p:spPr>
          <a:xfrm>
            <a:off x="7092146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2A783EEE-1DE9-B53E-263D-E91C103BA696}"/>
              </a:ext>
            </a:extLst>
          </p:cNvPr>
          <p:cNvSpPr/>
          <p:nvPr/>
        </p:nvSpPr>
        <p:spPr>
          <a:xfrm>
            <a:off x="7675061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?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DBCCC2A9-E3DB-8D63-1E24-B6F7EAEC32DB}"/>
              </a:ext>
            </a:extLst>
          </p:cNvPr>
          <p:cNvSpPr/>
          <p:nvPr/>
        </p:nvSpPr>
        <p:spPr>
          <a:xfrm>
            <a:off x="8257976" y="536217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C8D139CF-16C5-29BE-B27E-FE19B5666F19}"/>
              </a:ext>
            </a:extLst>
          </p:cNvPr>
          <p:cNvCxnSpPr>
            <a:cxnSpLocks/>
          </p:cNvCxnSpPr>
          <p:nvPr/>
        </p:nvCxnSpPr>
        <p:spPr>
          <a:xfrm flipV="1">
            <a:off x="7889422" y="4508560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26B1FDBB-FD30-E940-5E32-D77E11997BED}"/>
              </a:ext>
            </a:extLst>
          </p:cNvPr>
          <p:cNvCxnSpPr>
            <a:cxnSpLocks/>
          </p:cNvCxnSpPr>
          <p:nvPr/>
        </p:nvCxnSpPr>
        <p:spPr>
          <a:xfrm flipV="1">
            <a:off x="9646361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0AAF2362-0ECD-8031-AACE-2E5AAF65DFD9}"/>
              </a:ext>
            </a:extLst>
          </p:cNvPr>
          <p:cNvCxnSpPr>
            <a:cxnSpLocks/>
          </p:cNvCxnSpPr>
          <p:nvPr/>
        </p:nvCxnSpPr>
        <p:spPr>
          <a:xfrm flipV="1">
            <a:off x="9053554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FCF101B6-2756-82DD-478A-2A46641B457D}"/>
              </a:ext>
            </a:extLst>
          </p:cNvPr>
          <p:cNvCxnSpPr>
            <a:cxnSpLocks/>
          </p:cNvCxnSpPr>
          <p:nvPr/>
        </p:nvCxnSpPr>
        <p:spPr>
          <a:xfrm flipV="1">
            <a:off x="8470866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F8325504-EF29-0D15-40C1-DA3F896A233C}"/>
              </a:ext>
            </a:extLst>
          </p:cNvPr>
          <p:cNvCxnSpPr>
            <a:cxnSpLocks/>
          </p:cNvCxnSpPr>
          <p:nvPr/>
        </p:nvCxnSpPr>
        <p:spPr>
          <a:xfrm flipV="1">
            <a:off x="7888178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1C9BE8B7-8403-33BF-EC8E-F550FC2E7702}"/>
              </a:ext>
            </a:extLst>
          </p:cNvPr>
          <p:cNvCxnSpPr>
            <a:cxnSpLocks/>
          </p:cNvCxnSpPr>
          <p:nvPr/>
        </p:nvCxnSpPr>
        <p:spPr>
          <a:xfrm flipV="1">
            <a:off x="7305490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A6C29A70-89B0-6619-C9C3-4832089DDD5B}"/>
              </a:ext>
            </a:extLst>
          </p:cNvPr>
          <p:cNvCxnSpPr>
            <a:cxnSpLocks/>
          </p:cNvCxnSpPr>
          <p:nvPr/>
        </p:nvCxnSpPr>
        <p:spPr>
          <a:xfrm flipV="1">
            <a:off x="6722802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箭頭接點 93">
            <a:extLst>
              <a:ext uri="{FF2B5EF4-FFF2-40B4-BE49-F238E27FC236}">
                <a16:creationId xmlns:a16="http://schemas.microsoft.com/office/drawing/2014/main" id="{0A977362-784A-EBEF-4A6C-CB7C81BEA4D1}"/>
              </a:ext>
            </a:extLst>
          </p:cNvPr>
          <p:cNvCxnSpPr>
            <a:cxnSpLocks/>
          </p:cNvCxnSpPr>
          <p:nvPr/>
        </p:nvCxnSpPr>
        <p:spPr>
          <a:xfrm flipV="1">
            <a:off x="6140114" y="512656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圓角矩形 94">
            <a:extLst>
              <a:ext uri="{FF2B5EF4-FFF2-40B4-BE49-F238E27FC236}">
                <a16:creationId xmlns:a16="http://schemas.microsoft.com/office/drawing/2014/main" id="{5CB18639-4986-68BA-C456-8964A0FB7603}"/>
              </a:ext>
            </a:extLst>
          </p:cNvPr>
          <p:cNvSpPr/>
          <p:nvPr/>
        </p:nvSpPr>
        <p:spPr>
          <a:xfrm>
            <a:off x="7675061" y="41148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1" name="文字方塊 67">
            <a:extLst>
              <a:ext uri="{FF2B5EF4-FFF2-40B4-BE49-F238E27FC236}">
                <a16:creationId xmlns:a16="http://schemas.microsoft.com/office/drawing/2014/main" id="{DE9D5553-CA0F-B80E-54A9-EB5A2CD981E0}"/>
              </a:ext>
            </a:extLst>
          </p:cNvPr>
          <p:cNvSpPr txBox="1"/>
          <p:nvPr/>
        </p:nvSpPr>
        <p:spPr>
          <a:xfrm>
            <a:off x="7498867" y="5738129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(Mask)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5646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055D0-A45C-DAD8-0B6D-857A3E13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Language Model vs. Seq2seq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D2A212-34E2-32CC-9CB2-7E77FA73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BF41E46-D944-FBAC-03A1-467DC9E3E858}"/>
              </a:ext>
            </a:extLst>
          </p:cNvPr>
          <p:cNvSpPr/>
          <p:nvPr/>
        </p:nvSpPr>
        <p:spPr>
          <a:xfrm>
            <a:off x="967665" y="232015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GPT)</a:t>
            </a:r>
            <a:endParaRPr kumimoji="1" lang="zh-TW" altLang="en-US" dirty="0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DBE0D038-9D7D-A7B1-9AC2-F10098C3DC80}"/>
              </a:ext>
            </a:extLst>
          </p:cNvPr>
          <p:cNvSpPr/>
          <p:nvPr/>
        </p:nvSpPr>
        <p:spPr>
          <a:xfrm>
            <a:off x="967665" y="450992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Sequence to sequence Model</a:t>
            </a:r>
            <a:endParaRPr kumimoji="1" lang="zh-TW" altLang="en-US" dirty="0"/>
          </a:p>
          <a:p>
            <a:pPr algn="ctr"/>
            <a:r>
              <a:rPr kumimoji="1" lang="en-US" altLang="zh-TW" dirty="0"/>
              <a:t>(E.g., T5; Vanilla Transformers)</a:t>
            </a:r>
            <a:endParaRPr kumimoji="1" lang="zh-TW" altLang="en-US" dirty="0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F4AE903-56BD-2BEB-D329-EE73CBEB5245}"/>
              </a:ext>
            </a:extLst>
          </p:cNvPr>
          <p:cNvSpPr/>
          <p:nvPr/>
        </p:nvSpPr>
        <p:spPr>
          <a:xfrm>
            <a:off x="4527948" y="4588459"/>
            <a:ext cx="2978792" cy="80796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7DF4FD09-A9A1-855F-791D-826D35AE6724}"/>
              </a:ext>
            </a:extLst>
          </p:cNvPr>
          <p:cNvSpPr/>
          <p:nvPr/>
        </p:nvSpPr>
        <p:spPr>
          <a:xfrm>
            <a:off x="8672156" y="4588462"/>
            <a:ext cx="3046365" cy="80796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E669878-E525-49C0-F4DF-B056B322C5C0}"/>
              </a:ext>
            </a:extLst>
          </p:cNvPr>
          <p:cNvSpPr/>
          <p:nvPr/>
        </p:nvSpPr>
        <p:spPr>
          <a:xfrm>
            <a:off x="4563683" y="5716559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5C499C5C-B11A-1F9A-AB06-30E078A77F6F}"/>
              </a:ext>
            </a:extLst>
          </p:cNvPr>
          <p:cNvSpPr/>
          <p:nvPr/>
        </p:nvSpPr>
        <p:spPr>
          <a:xfrm>
            <a:off x="4941635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63DBD05-9FFE-53C8-895E-DFE8382728F1}"/>
              </a:ext>
            </a:extLst>
          </p:cNvPr>
          <p:cNvSpPr/>
          <p:nvPr/>
        </p:nvSpPr>
        <p:spPr>
          <a:xfrm>
            <a:off x="6831395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AA7D898-04C9-C54B-EBFB-DEE9FFC6C8C4}"/>
              </a:ext>
            </a:extLst>
          </p:cNvPr>
          <p:cNvSpPr/>
          <p:nvPr/>
        </p:nvSpPr>
        <p:spPr>
          <a:xfrm>
            <a:off x="7209346" y="5716558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8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063100D6-7314-EB0D-73C8-9ECCEA1E7F26}"/>
              </a:ext>
            </a:extLst>
          </p:cNvPr>
          <p:cNvSpPr/>
          <p:nvPr/>
        </p:nvSpPr>
        <p:spPr>
          <a:xfrm>
            <a:off x="5319587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37F31A33-BB1A-3F77-3832-0D2AF738EF71}"/>
              </a:ext>
            </a:extLst>
          </p:cNvPr>
          <p:cNvSpPr/>
          <p:nvPr/>
        </p:nvSpPr>
        <p:spPr>
          <a:xfrm>
            <a:off x="5697539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DBFC0AF8-35CB-4686-048A-5D0A65CFF029}"/>
              </a:ext>
            </a:extLst>
          </p:cNvPr>
          <p:cNvSpPr/>
          <p:nvPr/>
        </p:nvSpPr>
        <p:spPr>
          <a:xfrm>
            <a:off x="6075491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D0457C6F-DA59-D183-BA3F-F3013DF50E07}"/>
              </a:ext>
            </a:extLst>
          </p:cNvPr>
          <p:cNvSpPr/>
          <p:nvPr/>
        </p:nvSpPr>
        <p:spPr>
          <a:xfrm>
            <a:off x="6453443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269366F-2E22-FBAF-B3F2-90804A46B418}"/>
              </a:ext>
            </a:extLst>
          </p:cNvPr>
          <p:cNvCxnSpPr>
            <a:cxnSpLocks/>
          </p:cNvCxnSpPr>
          <p:nvPr/>
        </p:nvCxnSpPr>
        <p:spPr>
          <a:xfrm flipV="1">
            <a:off x="47496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65CA4576-5CA8-18F4-48E6-F9274A3AEE3A}"/>
              </a:ext>
            </a:extLst>
          </p:cNvPr>
          <p:cNvCxnSpPr>
            <a:cxnSpLocks/>
          </p:cNvCxnSpPr>
          <p:nvPr/>
        </p:nvCxnSpPr>
        <p:spPr>
          <a:xfrm flipV="1">
            <a:off x="51257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F0225A54-76B6-9D00-93C7-A22B989C1B94}"/>
              </a:ext>
            </a:extLst>
          </p:cNvPr>
          <p:cNvCxnSpPr>
            <a:cxnSpLocks/>
          </p:cNvCxnSpPr>
          <p:nvPr/>
        </p:nvCxnSpPr>
        <p:spPr>
          <a:xfrm flipV="1">
            <a:off x="55019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F064B0E-BF68-9D6E-EA5E-385042196A7B}"/>
              </a:ext>
            </a:extLst>
          </p:cNvPr>
          <p:cNvCxnSpPr>
            <a:cxnSpLocks/>
          </p:cNvCxnSpPr>
          <p:nvPr/>
        </p:nvCxnSpPr>
        <p:spPr>
          <a:xfrm flipV="1">
            <a:off x="58780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405FE3-FE48-C33E-3C19-382A1F80C378}"/>
              </a:ext>
            </a:extLst>
          </p:cNvPr>
          <p:cNvCxnSpPr>
            <a:cxnSpLocks/>
          </p:cNvCxnSpPr>
          <p:nvPr/>
        </p:nvCxnSpPr>
        <p:spPr>
          <a:xfrm flipV="1">
            <a:off x="62542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AD243CF5-9AEF-58BE-B323-D966E996B45A}"/>
              </a:ext>
            </a:extLst>
          </p:cNvPr>
          <p:cNvCxnSpPr>
            <a:cxnSpLocks/>
          </p:cNvCxnSpPr>
          <p:nvPr/>
        </p:nvCxnSpPr>
        <p:spPr>
          <a:xfrm flipV="1">
            <a:off x="66303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4B0BF50A-38B2-02E5-A5D1-31DD43ADBDBC}"/>
              </a:ext>
            </a:extLst>
          </p:cNvPr>
          <p:cNvCxnSpPr>
            <a:cxnSpLocks/>
          </p:cNvCxnSpPr>
          <p:nvPr/>
        </p:nvCxnSpPr>
        <p:spPr>
          <a:xfrm flipV="1">
            <a:off x="70065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4B18EBD0-B9F4-E09A-069B-4C1B97F92828}"/>
              </a:ext>
            </a:extLst>
          </p:cNvPr>
          <p:cNvCxnSpPr>
            <a:cxnSpLocks/>
          </p:cNvCxnSpPr>
          <p:nvPr/>
        </p:nvCxnSpPr>
        <p:spPr>
          <a:xfrm flipV="1">
            <a:off x="738265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AA0194E-F83B-3E56-E79F-2DABDB0D8265}"/>
              </a:ext>
            </a:extLst>
          </p:cNvPr>
          <p:cNvCxnSpPr>
            <a:cxnSpLocks/>
          </p:cNvCxnSpPr>
          <p:nvPr/>
        </p:nvCxnSpPr>
        <p:spPr>
          <a:xfrm flipV="1">
            <a:off x="881385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FDEFCB87-026A-9026-A04F-04EBE5D4D9D1}"/>
              </a:ext>
            </a:extLst>
          </p:cNvPr>
          <p:cNvCxnSpPr>
            <a:cxnSpLocks/>
          </p:cNvCxnSpPr>
          <p:nvPr/>
        </p:nvCxnSpPr>
        <p:spPr>
          <a:xfrm flipV="1">
            <a:off x="919695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9AD805DE-E44D-A647-FDD9-CED47EC77EB8}"/>
              </a:ext>
            </a:extLst>
          </p:cNvPr>
          <p:cNvCxnSpPr>
            <a:cxnSpLocks/>
          </p:cNvCxnSpPr>
          <p:nvPr/>
        </p:nvCxnSpPr>
        <p:spPr>
          <a:xfrm flipV="1">
            <a:off x="958004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95048278-B1ED-D2AD-AEA3-7DBA264D27CE}"/>
              </a:ext>
            </a:extLst>
          </p:cNvPr>
          <p:cNvCxnSpPr>
            <a:cxnSpLocks/>
          </p:cNvCxnSpPr>
          <p:nvPr/>
        </p:nvCxnSpPr>
        <p:spPr>
          <a:xfrm flipV="1">
            <a:off x="996314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FF48A63D-85BF-4AAB-3045-C67434CCFBDA}"/>
              </a:ext>
            </a:extLst>
          </p:cNvPr>
          <p:cNvCxnSpPr>
            <a:cxnSpLocks/>
          </p:cNvCxnSpPr>
          <p:nvPr/>
        </p:nvCxnSpPr>
        <p:spPr>
          <a:xfrm flipV="1">
            <a:off x="1034623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24921AC9-9BDE-6C32-3974-35E0607368AD}"/>
              </a:ext>
            </a:extLst>
          </p:cNvPr>
          <p:cNvCxnSpPr>
            <a:cxnSpLocks/>
          </p:cNvCxnSpPr>
          <p:nvPr/>
        </p:nvCxnSpPr>
        <p:spPr>
          <a:xfrm flipV="1">
            <a:off x="1072933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C4ECA428-F6D6-E108-358F-8C231B4B7BE1}"/>
              </a:ext>
            </a:extLst>
          </p:cNvPr>
          <p:cNvCxnSpPr>
            <a:cxnSpLocks/>
          </p:cNvCxnSpPr>
          <p:nvPr/>
        </p:nvCxnSpPr>
        <p:spPr>
          <a:xfrm flipV="1">
            <a:off x="1111242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D11D974-888E-C6FC-69F2-113494987784}"/>
              </a:ext>
            </a:extLst>
          </p:cNvPr>
          <p:cNvCxnSpPr>
            <a:cxnSpLocks/>
          </p:cNvCxnSpPr>
          <p:nvPr/>
        </p:nvCxnSpPr>
        <p:spPr>
          <a:xfrm flipV="1">
            <a:off x="11495520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6BCE7374-7B24-3FC3-C0B4-1EF577EFC40F}"/>
              </a:ext>
            </a:extLst>
          </p:cNvPr>
          <p:cNvSpPr/>
          <p:nvPr/>
        </p:nvSpPr>
        <p:spPr>
          <a:xfrm>
            <a:off x="9408267" y="3965628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FDA4A1C4-A72B-F82C-EA8D-EE31F9443D95}"/>
              </a:ext>
            </a:extLst>
          </p:cNvPr>
          <p:cNvSpPr/>
          <p:nvPr/>
        </p:nvSpPr>
        <p:spPr>
          <a:xfrm>
            <a:off x="9788278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8FDB9E3B-46C0-4791-9C33-553BCD853BD9}"/>
              </a:ext>
            </a:extLst>
          </p:cNvPr>
          <p:cNvSpPr/>
          <p:nvPr/>
        </p:nvSpPr>
        <p:spPr>
          <a:xfrm>
            <a:off x="10168289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66FE83E0-8079-DABF-A5B7-BACC753275C5}"/>
              </a:ext>
            </a:extLst>
          </p:cNvPr>
          <p:cNvSpPr/>
          <p:nvPr/>
        </p:nvSpPr>
        <p:spPr>
          <a:xfrm>
            <a:off x="10548300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53CF6213-9778-E2FA-8D63-D46E1EFF803B}"/>
              </a:ext>
            </a:extLst>
          </p:cNvPr>
          <p:cNvCxnSpPr>
            <a:cxnSpLocks/>
          </p:cNvCxnSpPr>
          <p:nvPr/>
        </p:nvCxnSpPr>
        <p:spPr>
          <a:xfrm flipV="1">
            <a:off x="9581603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67A1CB40-B9D1-3A8D-636D-F6200B2140EB}"/>
              </a:ext>
            </a:extLst>
          </p:cNvPr>
          <p:cNvCxnSpPr>
            <a:cxnSpLocks/>
          </p:cNvCxnSpPr>
          <p:nvPr/>
        </p:nvCxnSpPr>
        <p:spPr>
          <a:xfrm flipV="1">
            <a:off x="9965424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06DCB5BA-0B07-38B3-3D14-A83A8C201549}"/>
              </a:ext>
            </a:extLst>
          </p:cNvPr>
          <p:cNvCxnSpPr>
            <a:cxnSpLocks/>
          </p:cNvCxnSpPr>
          <p:nvPr/>
        </p:nvCxnSpPr>
        <p:spPr>
          <a:xfrm flipV="1">
            <a:off x="10349245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7AE99A1-1B88-E1B5-1C7C-C1FC52821A37}"/>
              </a:ext>
            </a:extLst>
          </p:cNvPr>
          <p:cNvCxnSpPr>
            <a:cxnSpLocks/>
          </p:cNvCxnSpPr>
          <p:nvPr/>
        </p:nvCxnSpPr>
        <p:spPr>
          <a:xfrm flipV="1">
            <a:off x="10733066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67">
            <a:extLst>
              <a:ext uri="{FF2B5EF4-FFF2-40B4-BE49-F238E27FC236}">
                <a16:creationId xmlns:a16="http://schemas.microsoft.com/office/drawing/2014/main" id="{16C18930-1813-8D7A-F205-506A81D0B904}"/>
              </a:ext>
            </a:extLst>
          </p:cNvPr>
          <p:cNvSpPr/>
          <p:nvPr/>
        </p:nvSpPr>
        <p:spPr>
          <a:xfrm>
            <a:off x="7726327" y="4842368"/>
            <a:ext cx="770910" cy="3001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Attention</a:t>
            </a:r>
            <a:endParaRPr kumimoji="1"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F9AFECFB-085C-97F6-F513-CA026F0441AE}"/>
              </a:ext>
            </a:extLst>
          </p:cNvPr>
          <p:cNvCxnSpPr>
            <a:cxnSpLocks/>
            <a:stCxn id="26" idx="3"/>
            <a:endCxn id="68" idx="1"/>
          </p:cNvCxnSpPr>
          <p:nvPr/>
        </p:nvCxnSpPr>
        <p:spPr>
          <a:xfrm>
            <a:off x="7506740" y="4992444"/>
            <a:ext cx="219587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FEB074F5-86EF-1782-F949-8A6D166CE782}"/>
              </a:ext>
            </a:extLst>
          </p:cNvPr>
          <p:cNvCxnSpPr>
            <a:cxnSpLocks/>
            <a:stCxn id="68" idx="3"/>
            <a:endCxn id="27" idx="1"/>
          </p:cNvCxnSpPr>
          <p:nvPr/>
        </p:nvCxnSpPr>
        <p:spPr>
          <a:xfrm>
            <a:off x="8497237" y="4992447"/>
            <a:ext cx="174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7FC963BB-C730-F477-DD11-26AA7E9C1A01}"/>
              </a:ext>
            </a:extLst>
          </p:cNvPr>
          <p:cNvSpPr/>
          <p:nvPr/>
        </p:nvSpPr>
        <p:spPr>
          <a:xfrm>
            <a:off x="9028256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71014BAD-3C90-058B-D21A-C43E5D918572}"/>
              </a:ext>
            </a:extLst>
          </p:cNvPr>
          <p:cNvCxnSpPr>
            <a:cxnSpLocks/>
          </p:cNvCxnSpPr>
          <p:nvPr/>
        </p:nvCxnSpPr>
        <p:spPr>
          <a:xfrm flipV="1">
            <a:off x="9197782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圓角矩形 72">
            <a:extLst>
              <a:ext uri="{FF2B5EF4-FFF2-40B4-BE49-F238E27FC236}">
                <a16:creationId xmlns:a16="http://schemas.microsoft.com/office/drawing/2014/main" id="{5A0A43AF-668B-046A-510B-70A33AC114AC}"/>
              </a:ext>
            </a:extLst>
          </p:cNvPr>
          <p:cNvSpPr/>
          <p:nvPr/>
        </p:nvSpPr>
        <p:spPr>
          <a:xfrm>
            <a:off x="10928311" y="3961096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5889DB73-5BF4-6F9C-AEB8-391CF7A0C82F}"/>
              </a:ext>
            </a:extLst>
          </p:cNvPr>
          <p:cNvCxnSpPr>
            <a:cxnSpLocks/>
          </p:cNvCxnSpPr>
          <p:nvPr/>
        </p:nvCxnSpPr>
        <p:spPr>
          <a:xfrm flipV="1">
            <a:off x="11116887" y="43271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FC5EA9A1-4270-87CD-4522-8BA466F69B38}"/>
              </a:ext>
            </a:extLst>
          </p:cNvPr>
          <p:cNvSpPr/>
          <p:nvPr/>
        </p:nvSpPr>
        <p:spPr>
          <a:xfrm>
            <a:off x="11308321" y="3961095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8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763A2135-FFC6-106B-D2A7-F55838A23480}"/>
              </a:ext>
            </a:extLst>
          </p:cNvPr>
          <p:cNvCxnSpPr>
            <a:cxnSpLocks/>
          </p:cNvCxnSpPr>
          <p:nvPr/>
        </p:nvCxnSpPr>
        <p:spPr>
          <a:xfrm flipV="1">
            <a:off x="11500709" y="43271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489D1A5F-3383-58A2-08F3-B72F2F45BBCC}"/>
              </a:ext>
            </a:extLst>
          </p:cNvPr>
          <p:cNvSpPr/>
          <p:nvPr/>
        </p:nvSpPr>
        <p:spPr>
          <a:xfrm>
            <a:off x="8648245" y="3961095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CC305A4-1D98-99D7-09D3-2C23BBC95B65}"/>
              </a:ext>
            </a:extLst>
          </p:cNvPr>
          <p:cNvCxnSpPr>
            <a:cxnSpLocks/>
          </p:cNvCxnSpPr>
          <p:nvPr/>
        </p:nvCxnSpPr>
        <p:spPr>
          <a:xfrm flipV="1">
            <a:off x="8813961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圓角矩形 196">
            <a:extLst>
              <a:ext uri="{FF2B5EF4-FFF2-40B4-BE49-F238E27FC236}">
                <a16:creationId xmlns:a16="http://schemas.microsoft.com/office/drawing/2014/main" id="{51A44291-E63E-7749-D615-FA1E15D1C2DF}"/>
              </a:ext>
            </a:extLst>
          </p:cNvPr>
          <p:cNvSpPr/>
          <p:nvPr/>
        </p:nvSpPr>
        <p:spPr>
          <a:xfrm>
            <a:off x="9408267" y="5722016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8" name="圓角矩形 197">
            <a:extLst>
              <a:ext uri="{FF2B5EF4-FFF2-40B4-BE49-F238E27FC236}">
                <a16:creationId xmlns:a16="http://schemas.microsoft.com/office/drawing/2014/main" id="{6A8F4BD2-7AF6-AB60-0107-704541601483}"/>
              </a:ext>
            </a:extLst>
          </p:cNvPr>
          <p:cNvSpPr/>
          <p:nvPr/>
        </p:nvSpPr>
        <p:spPr>
          <a:xfrm>
            <a:off x="9788278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9" name="圓角矩形 198">
            <a:extLst>
              <a:ext uri="{FF2B5EF4-FFF2-40B4-BE49-F238E27FC236}">
                <a16:creationId xmlns:a16="http://schemas.microsoft.com/office/drawing/2014/main" id="{F279F217-730C-E0F0-0E69-9B38FFA0BD75}"/>
              </a:ext>
            </a:extLst>
          </p:cNvPr>
          <p:cNvSpPr/>
          <p:nvPr/>
        </p:nvSpPr>
        <p:spPr>
          <a:xfrm>
            <a:off x="10168289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0" name="圓角矩形 199">
            <a:extLst>
              <a:ext uri="{FF2B5EF4-FFF2-40B4-BE49-F238E27FC236}">
                <a16:creationId xmlns:a16="http://schemas.microsoft.com/office/drawing/2014/main" id="{1C46CEF6-E60A-E4C2-AEB3-CCC3B0C25B98}"/>
              </a:ext>
            </a:extLst>
          </p:cNvPr>
          <p:cNvSpPr/>
          <p:nvPr/>
        </p:nvSpPr>
        <p:spPr>
          <a:xfrm>
            <a:off x="10548300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1" name="圓角矩形 200">
            <a:extLst>
              <a:ext uri="{FF2B5EF4-FFF2-40B4-BE49-F238E27FC236}">
                <a16:creationId xmlns:a16="http://schemas.microsoft.com/office/drawing/2014/main" id="{0BEBE6E3-C7EA-CAF4-E4D2-AB345A280C8B}"/>
              </a:ext>
            </a:extLst>
          </p:cNvPr>
          <p:cNvSpPr/>
          <p:nvPr/>
        </p:nvSpPr>
        <p:spPr>
          <a:xfrm>
            <a:off x="9028256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2" name="圓角矩形 201">
            <a:extLst>
              <a:ext uri="{FF2B5EF4-FFF2-40B4-BE49-F238E27FC236}">
                <a16:creationId xmlns:a16="http://schemas.microsoft.com/office/drawing/2014/main" id="{8B6BAC64-E231-F06A-29DA-B57F032FC31E}"/>
              </a:ext>
            </a:extLst>
          </p:cNvPr>
          <p:cNvSpPr/>
          <p:nvPr/>
        </p:nvSpPr>
        <p:spPr>
          <a:xfrm>
            <a:off x="10928311" y="5717484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3" name="圓角矩形 202">
            <a:extLst>
              <a:ext uri="{FF2B5EF4-FFF2-40B4-BE49-F238E27FC236}">
                <a16:creationId xmlns:a16="http://schemas.microsoft.com/office/drawing/2014/main" id="{62820BA0-0EF4-B79B-F131-1CD9579B0763}"/>
              </a:ext>
            </a:extLst>
          </p:cNvPr>
          <p:cNvSpPr/>
          <p:nvPr/>
        </p:nvSpPr>
        <p:spPr>
          <a:xfrm>
            <a:off x="11308321" y="5717483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4" name="圓角矩形 203">
            <a:extLst>
              <a:ext uri="{FF2B5EF4-FFF2-40B4-BE49-F238E27FC236}">
                <a16:creationId xmlns:a16="http://schemas.microsoft.com/office/drawing/2014/main" id="{308095FB-D59F-5D09-74BF-05DFD766ABA2}"/>
              </a:ext>
            </a:extLst>
          </p:cNvPr>
          <p:cNvSpPr/>
          <p:nvPr/>
        </p:nvSpPr>
        <p:spPr>
          <a:xfrm>
            <a:off x="8648245" y="5717483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_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5" name="圓角矩形 204">
            <a:extLst>
              <a:ext uri="{FF2B5EF4-FFF2-40B4-BE49-F238E27FC236}">
                <a16:creationId xmlns:a16="http://schemas.microsoft.com/office/drawing/2014/main" id="{1F41B6BA-E797-97B8-0EF3-2E15E572D967}"/>
              </a:ext>
            </a:extLst>
          </p:cNvPr>
          <p:cNvSpPr/>
          <p:nvPr/>
        </p:nvSpPr>
        <p:spPr>
          <a:xfrm>
            <a:off x="5844585" y="2520952"/>
            <a:ext cx="4055873" cy="3759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Language 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6" name="圓角矩形 205">
            <a:extLst>
              <a:ext uri="{FF2B5EF4-FFF2-40B4-BE49-F238E27FC236}">
                <a16:creationId xmlns:a16="http://schemas.microsoft.com/office/drawing/2014/main" id="{A3AAC9E2-C441-6D0C-9F33-4F211C850C77}"/>
              </a:ext>
            </a:extLst>
          </p:cNvPr>
          <p:cNvSpPr/>
          <p:nvPr/>
        </p:nvSpPr>
        <p:spPr>
          <a:xfrm>
            <a:off x="592631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7" name="圓角矩形 206">
            <a:extLst>
              <a:ext uri="{FF2B5EF4-FFF2-40B4-BE49-F238E27FC236}">
                <a16:creationId xmlns:a16="http://schemas.microsoft.com/office/drawing/2014/main" id="{6D13B643-7034-6339-BF02-1BDC95039575}"/>
              </a:ext>
            </a:extLst>
          </p:cNvPr>
          <p:cNvSpPr/>
          <p:nvPr/>
        </p:nvSpPr>
        <p:spPr>
          <a:xfrm>
            <a:off x="884089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8" name="圓角矩形 207">
            <a:extLst>
              <a:ext uri="{FF2B5EF4-FFF2-40B4-BE49-F238E27FC236}">
                <a16:creationId xmlns:a16="http://schemas.microsoft.com/office/drawing/2014/main" id="{C0C51650-7109-AF35-3435-31B6CE315030}"/>
              </a:ext>
            </a:extLst>
          </p:cNvPr>
          <p:cNvSpPr/>
          <p:nvPr/>
        </p:nvSpPr>
        <p:spPr>
          <a:xfrm>
            <a:off x="9423808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9" name="圓角矩形 208">
            <a:extLst>
              <a:ext uri="{FF2B5EF4-FFF2-40B4-BE49-F238E27FC236}">
                <a16:creationId xmlns:a16="http://schemas.microsoft.com/office/drawing/2014/main" id="{290BD195-F2E0-9E28-2075-E54311FE8559}"/>
              </a:ext>
            </a:extLst>
          </p:cNvPr>
          <p:cNvSpPr/>
          <p:nvPr/>
        </p:nvSpPr>
        <p:spPr>
          <a:xfrm>
            <a:off x="650923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0" name="圓角矩形 209">
            <a:extLst>
              <a:ext uri="{FF2B5EF4-FFF2-40B4-BE49-F238E27FC236}">
                <a16:creationId xmlns:a16="http://schemas.microsoft.com/office/drawing/2014/main" id="{F3ED4753-846C-B172-49E4-DDACEAE10876}"/>
              </a:ext>
            </a:extLst>
          </p:cNvPr>
          <p:cNvSpPr/>
          <p:nvPr/>
        </p:nvSpPr>
        <p:spPr>
          <a:xfrm>
            <a:off x="709214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1" name="圓角矩形 210">
            <a:extLst>
              <a:ext uri="{FF2B5EF4-FFF2-40B4-BE49-F238E27FC236}">
                <a16:creationId xmlns:a16="http://schemas.microsoft.com/office/drawing/2014/main" id="{145FEF27-E92C-18A4-C5F0-32106561DE54}"/>
              </a:ext>
            </a:extLst>
          </p:cNvPr>
          <p:cNvSpPr/>
          <p:nvPr/>
        </p:nvSpPr>
        <p:spPr>
          <a:xfrm>
            <a:off x="767506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2" name="圓角矩形 211">
            <a:extLst>
              <a:ext uri="{FF2B5EF4-FFF2-40B4-BE49-F238E27FC236}">
                <a16:creationId xmlns:a16="http://schemas.microsoft.com/office/drawing/2014/main" id="{E0E08958-E35D-E61B-841C-6D99F062BBBB}"/>
              </a:ext>
            </a:extLst>
          </p:cNvPr>
          <p:cNvSpPr/>
          <p:nvPr/>
        </p:nvSpPr>
        <p:spPr>
          <a:xfrm>
            <a:off x="825797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3" name="圓角矩形 212">
            <a:extLst>
              <a:ext uri="{FF2B5EF4-FFF2-40B4-BE49-F238E27FC236}">
                <a16:creationId xmlns:a16="http://schemas.microsoft.com/office/drawing/2014/main" id="{A2BB6D5A-4094-2225-9B93-9C50B7335F67}"/>
              </a:ext>
            </a:extLst>
          </p:cNvPr>
          <p:cNvSpPr/>
          <p:nvPr/>
        </p:nvSpPr>
        <p:spPr>
          <a:xfrm>
            <a:off x="9423808" y="190646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14" name="直線箭頭接點 213">
            <a:extLst>
              <a:ext uri="{FF2B5EF4-FFF2-40B4-BE49-F238E27FC236}">
                <a16:creationId xmlns:a16="http://schemas.microsoft.com/office/drawing/2014/main" id="{BDCBAFB3-2E12-0CC8-6207-D2058379F4A1}"/>
              </a:ext>
            </a:extLst>
          </p:cNvPr>
          <p:cNvCxnSpPr>
            <a:cxnSpLocks/>
          </p:cNvCxnSpPr>
          <p:nvPr/>
        </p:nvCxnSpPr>
        <p:spPr>
          <a:xfrm flipV="1">
            <a:off x="964239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214">
            <a:extLst>
              <a:ext uri="{FF2B5EF4-FFF2-40B4-BE49-F238E27FC236}">
                <a16:creationId xmlns:a16="http://schemas.microsoft.com/office/drawing/2014/main" id="{BB238ADC-07E4-946E-039F-E6501735D845}"/>
              </a:ext>
            </a:extLst>
          </p:cNvPr>
          <p:cNvCxnSpPr>
            <a:cxnSpLocks/>
          </p:cNvCxnSpPr>
          <p:nvPr/>
        </p:nvCxnSpPr>
        <p:spPr>
          <a:xfrm flipV="1">
            <a:off x="9646361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箭頭接點 215">
            <a:extLst>
              <a:ext uri="{FF2B5EF4-FFF2-40B4-BE49-F238E27FC236}">
                <a16:creationId xmlns:a16="http://schemas.microsoft.com/office/drawing/2014/main" id="{00354EDA-CD8B-B2A4-39FD-5000F51BC959}"/>
              </a:ext>
            </a:extLst>
          </p:cNvPr>
          <p:cNvCxnSpPr>
            <a:cxnSpLocks/>
          </p:cNvCxnSpPr>
          <p:nvPr/>
        </p:nvCxnSpPr>
        <p:spPr>
          <a:xfrm flipV="1">
            <a:off x="905355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箭頭接點 216">
            <a:extLst>
              <a:ext uri="{FF2B5EF4-FFF2-40B4-BE49-F238E27FC236}">
                <a16:creationId xmlns:a16="http://schemas.microsoft.com/office/drawing/2014/main" id="{76C38B0A-25CB-24BD-A92D-D4D02502F954}"/>
              </a:ext>
            </a:extLst>
          </p:cNvPr>
          <p:cNvCxnSpPr>
            <a:cxnSpLocks/>
          </p:cNvCxnSpPr>
          <p:nvPr/>
        </p:nvCxnSpPr>
        <p:spPr>
          <a:xfrm flipV="1">
            <a:off x="8470866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箭頭接點 217">
            <a:extLst>
              <a:ext uri="{FF2B5EF4-FFF2-40B4-BE49-F238E27FC236}">
                <a16:creationId xmlns:a16="http://schemas.microsoft.com/office/drawing/2014/main" id="{2F70C105-B59D-E613-1BEC-9FBB44FC7757}"/>
              </a:ext>
            </a:extLst>
          </p:cNvPr>
          <p:cNvCxnSpPr>
            <a:cxnSpLocks/>
          </p:cNvCxnSpPr>
          <p:nvPr/>
        </p:nvCxnSpPr>
        <p:spPr>
          <a:xfrm flipV="1">
            <a:off x="7888178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箭頭接點 218">
            <a:extLst>
              <a:ext uri="{FF2B5EF4-FFF2-40B4-BE49-F238E27FC236}">
                <a16:creationId xmlns:a16="http://schemas.microsoft.com/office/drawing/2014/main" id="{3CFE5BD8-0673-A9E7-104B-03D44A6ACB91}"/>
              </a:ext>
            </a:extLst>
          </p:cNvPr>
          <p:cNvCxnSpPr>
            <a:cxnSpLocks/>
          </p:cNvCxnSpPr>
          <p:nvPr/>
        </p:nvCxnSpPr>
        <p:spPr>
          <a:xfrm flipV="1">
            <a:off x="7305490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箭頭接點 219">
            <a:extLst>
              <a:ext uri="{FF2B5EF4-FFF2-40B4-BE49-F238E27FC236}">
                <a16:creationId xmlns:a16="http://schemas.microsoft.com/office/drawing/2014/main" id="{719E466A-A0CE-23EA-7A9D-AA6EF9736DFF}"/>
              </a:ext>
            </a:extLst>
          </p:cNvPr>
          <p:cNvCxnSpPr>
            <a:cxnSpLocks/>
          </p:cNvCxnSpPr>
          <p:nvPr/>
        </p:nvCxnSpPr>
        <p:spPr>
          <a:xfrm flipV="1">
            <a:off x="6722802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箭頭接點 220">
            <a:extLst>
              <a:ext uri="{FF2B5EF4-FFF2-40B4-BE49-F238E27FC236}">
                <a16:creationId xmlns:a16="http://schemas.microsoft.com/office/drawing/2014/main" id="{64E32529-C52B-9CF1-F9C2-CB82395F22B0}"/>
              </a:ext>
            </a:extLst>
          </p:cNvPr>
          <p:cNvCxnSpPr>
            <a:cxnSpLocks/>
          </p:cNvCxnSpPr>
          <p:nvPr/>
        </p:nvCxnSpPr>
        <p:spPr>
          <a:xfrm flipV="1">
            <a:off x="614011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文字方塊 67">
            <a:extLst>
              <a:ext uri="{FF2B5EF4-FFF2-40B4-BE49-F238E27FC236}">
                <a16:creationId xmlns:a16="http://schemas.microsoft.com/office/drawing/2014/main" id="{FB47EEE5-6AFC-D1F7-20B8-4223D4A4C735}"/>
              </a:ext>
            </a:extLst>
          </p:cNvPr>
          <p:cNvSpPr txBox="1"/>
          <p:nvPr/>
        </p:nvSpPr>
        <p:spPr>
          <a:xfrm>
            <a:off x="8432290" y="6039171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sp>
        <p:nvSpPr>
          <p:cNvPr id="224" name="文字方塊 2">
            <a:extLst>
              <a:ext uri="{FF2B5EF4-FFF2-40B4-BE49-F238E27FC236}">
                <a16:creationId xmlns:a16="http://schemas.microsoft.com/office/drawing/2014/main" id="{89E5C418-49BB-271D-3D44-BC676B920C01}"/>
              </a:ext>
            </a:extLst>
          </p:cNvPr>
          <p:cNvSpPr txBox="1"/>
          <p:nvPr/>
        </p:nvSpPr>
        <p:spPr>
          <a:xfrm>
            <a:off x="9423808" y="3665546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B050"/>
                </a:solidFill>
              </a:rPr>
              <a:t>(Target output)</a:t>
            </a:r>
            <a:endParaRPr kumimoji="1" lang="zh-TW" altLang="en-US" sz="1350" dirty="0">
              <a:solidFill>
                <a:srgbClr val="00B050"/>
              </a:solidFill>
            </a:endParaRPr>
          </a:p>
        </p:txBody>
      </p:sp>
      <p:sp>
        <p:nvSpPr>
          <p:cNvPr id="225" name="文字方塊 2">
            <a:extLst>
              <a:ext uri="{FF2B5EF4-FFF2-40B4-BE49-F238E27FC236}">
                <a16:creationId xmlns:a16="http://schemas.microsoft.com/office/drawing/2014/main" id="{06F21140-3827-10FA-3AE5-05D8572121D7}"/>
              </a:ext>
            </a:extLst>
          </p:cNvPr>
          <p:cNvSpPr txBox="1"/>
          <p:nvPr/>
        </p:nvSpPr>
        <p:spPr>
          <a:xfrm>
            <a:off x="5215202" y="6039171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70C0"/>
                </a:solidFill>
              </a:rPr>
              <a:t>(Source input)</a:t>
            </a:r>
            <a:endParaRPr kumimoji="1" lang="zh-TW" altLang="en-US" sz="13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00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4D746-8014-D032-5ECB-493578C1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LCSTS via Hugging Face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84A44-2D9F-5FDB-6A15-89A1F334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29342D-1920-DD97-E1A8-58FD1A5EF886}"/>
              </a:ext>
            </a:extLst>
          </p:cNvPr>
          <p:cNvSpPr/>
          <p:nvPr/>
        </p:nvSpPr>
        <p:spPr>
          <a:xfrm>
            <a:off x="1447779" y="2598134"/>
            <a:ext cx="9296440" cy="2164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0000"/>
              </a:lnSpc>
            </a:pP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raw_train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>
              <a:lnSpc>
                <a:spcPct val="110000"/>
              </a:lnSpc>
            </a:pP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sz="2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hugcyp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/LCSTS"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"train"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cache_dir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"./cache/"</a:t>
            </a:r>
            <a:endParaRPr lang="en" altLang="zh-TW" sz="2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10000"/>
              </a:lnSpc>
            </a:pP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to_list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lnSpc>
                <a:spcPct val="110000"/>
              </a:lnSpc>
            </a:pP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>
              <a:lnSpc>
                <a:spcPct val="110000"/>
              </a:lnSpc>
            </a:pP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sz="2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hugcyp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/LCSTS"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"validation"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cache_dir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"./cache/"</a:t>
            </a:r>
            <a:endParaRPr lang="en" altLang="zh-TW" sz="2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10000"/>
              </a:lnSpc>
            </a:pP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).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to_list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96505F-8B66-C1FE-EA4C-EEA233AA4B39}"/>
              </a:ext>
            </a:extLst>
          </p:cNvPr>
          <p:cNvSpPr txBox="1"/>
          <p:nvPr/>
        </p:nvSpPr>
        <p:spPr>
          <a:xfrm>
            <a:off x="2260846" y="5042516"/>
            <a:ext cx="7670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Sometimes checking the Hugging Face dataset is slow, it will be faster if we transform the dataset object  into a list using </a:t>
            </a:r>
            <a:r>
              <a:rPr lang="en" altLang="zh-TW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TW" sz="18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to_list</a:t>
            </a:r>
            <a:r>
              <a:rPr lang="en" altLang="zh-TW" sz="18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  <a:r>
              <a:rPr kumimoji="1" lang="en-US" altLang="zh-TW" dirty="0"/>
              <a:t>. 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3AF9DF-0EE0-FF2F-DB14-78F95E455E54}"/>
              </a:ext>
            </a:extLst>
          </p:cNvPr>
          <p:cNvSpPr txBox="1"/>
          <p:nvPr/>
        </p:nvSpPr>
        <p:spPr>
          <a:xfrm>
            <a:off x="653143" y="1608572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dataset link</a:t>
            </a:r>
            <a:endParaRPr kumimoji="1" lang="en-US" altLang="zh-TW" sz="2400" baseline="30000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70081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 Classes (models, tokenizers)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53142" y="1830814"/>
            <a:ext cx="10918371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In many cases, the architecture you want to use </a:t>
            </a:r>
            <a:r>
              <a:rPr kumimoji="1" lang="en-US" altLang="zh-TW" sz="2400" b="1" dirty="0"/>
              <a:t>can be guessed</a:t>
            </a:r>
            <a:r>
              <a:rPr kumimoji="1" lang="en-US" altLang="zh-TW" sz="2400" dirty="0"/>
              <a:t> from the name or the path of the pretrained model you are supplying to the </a:t>
            </a:r>
            <a:r>
              <a:rPr kumimoji="1" lang="en-US" altLang="zh-TW" sz="2400" dirty="0" err="1"/>
              <a:t>from_pretrained</a:t>
            </a:r>
            <a:r>
              <a:rPr kumimoji="1" lang="en-US" altLang="zh-TW" sz="2400" dirty="0"/>
              <a:t> method.</a:t>
            </a: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 err="1"/>
              <a:t>AutoClasses</a:t>
            </a:r>
            <a:r>
              <a:rPr kumimoji="1" lang="en-US" altLang="zh-TW" sz="2400" dirty="0"/>
              <a:t> are here to do this job for you so that you automatically retrieve the relevant model given the name/path to the pretrained weights/config/vocabulary: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Ex: model = </a:t>
            </a:r>
            <a:r>
              <a:rPr kumimoji="1" lang="en-US" altLang="zh-TW" sz="2400" dirty="0" err="1"/>
              <a:t>AutoModel.from_pretrained</a:t>
            </a:r>
            <a:r>
              <a:rPr kumimoji="1" lang="en-US" altLang="zh-TW" sz="2400" dirty="0"/>
              <a:t>('</a:t>
            </a:r>
            <a:r>
              <a:rPr kumimoji="1" lang="en-US" altLang="zh-TW" sz="2400" dirty="0" err="1"/>
              <a:t>bert</a:t>
            </a:r>
            <a:r>
              <a:rPr kumimoji="1" lang="en-US" altLang="zh-TW" sz="2400" dirty="0"/>
              <a:t>-base-cased') will create an instance of the BERT base model (cased).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2849033" y="6332635"/>
            <a:ext cx="6493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GB" altLang="zh-TW" sz="1600" dirty="0"/>
              <a:t>https://</a:t>
            </a:r>
            <a:r>
              <a:rPr kumimoji="1" lang="en-GB" altLang="zh-TW" sz="1600" dirty="0" err="1"/>
              <a:t>huggingface.co</a:t>
            </a:r>
            <a:r>
              <a:rPr kumimoji="1" lang="en-GB" altLang="zh-TW" sz="1600" dirty="0"/>
              <a:t>/transformers/v3.0.2/</a:t>
            </a:r>
            <a:r>
              <a:rPr kumimoji="1" lang="en-GB" altLang="zh-TW" sz="1600" dirty="0" err="1"/>
              <a:t>model_doc</a:t>
            </a:r>
            <a:r>
              <a:rPr kumimoji="1" lang="en-GB" altLang="zh-TW" sz="1600" dirty="0"/>
              <a:t>/</a:t>
            </a:r>
            <a:r>
              <a:rPr kumimoji="1" lang="en-GB" altLang="zh-TW" sz="1600" dirty="0" err="1"/>
              <a:t>auto.html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243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C23CD3-0C84-EFA7-0435-2AC9CCAC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Generative Models in Auto Classes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7FEFE0-16B2-E2DD-BD3E-A79CBFF8D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DB820C0-DA73-8BE7-1591-C2732A7351D9}"/>
              </a:ext>
            </a:extLst>
          </p:cNvPr>
          <p:cNvSpPr/>
          <p:nvPr/>
        </p:nvSpPr>
        <p:spPr>
          <a:xfrm>
            <a:off x="1376039" y="2097456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GPT, Llama)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1CEFBB06-651D-C231-F240-AC2CF8BC7454}"/>
              </a:ext>
            </a:extLst>
          </p:cNvPr>
          <p:cNvSpPr/>
          <p:nvPr/>
        </p:nvSpPr>
        <p:spPr>
          <a:xfrm>
            <a:off x="1376039" y="5102609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Sequence to sequence Model</a:t>
            </a:r>
            <a:endParaRPr kumimoji="1" lang="zh-TW" altLang="en-US" dirty="0"/>
          </a:p>
          <a:p>
            <a:pPr algn="ctr"/>
            <a:r>
              <a:rPr kumimoji="1" lang="en-US" altLang="zh-TW" dirty="0"/>
              <a:t>(E.g., T5; Vanilla Transformers)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CDC7D8BE-2BF7-70FF-424F-0643E2AFC561}"/>
              </a:ext>
            </a:extLst>
          </p:cNvPr>
          <p:cNvSpPr/>
          <p:nvPr/>
        </p:nvSpPr>
        <p:spPr>
          <a:xfrm>
            <a:off x="1376039" y="3600033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Masked Language Model</a:t>
            </a:r>
          </a:p>
          <a:p>
            <a:pPr algn="ctr"/>
            <a:r>
              <a:rPr kumimoji="1" lang="en-US" altLang="zh-TW" dirty="0"/>
              <a:t>(E.g., BERT)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F277775-348A-05CF-4F5F-CB19E1561E29}"/>
              </a:ext>
            </a:extLst>
          </p:cNvPr>
          <p:cNvSpPr txBox="1"/>
          <p:nvPr/>
        </p:nvSpPr>
        <p:spPr>
          <a:xfrm>
            <a:off x="5104660" y="2059568"/>
            <a:ext cx="31782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AutoModelForCausalLM</a:t>
            </a:r>
            <a:r>
              <a:rPr kumimoji="1" lang="en-US" altLang="zh-TW" dirty="0"/>
              <a:t> (</a:t>
            </a:r>
            <a:r>
              <a:rPr kumimoji="1" lang="en-US" altLang="zh-TW" dirty="0">
                <a:hlinkClick r:id="rId2"/>
              </a:rPr>
              <a:t>link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GPT2LMHeadModel (</a:t>
            </a:r>
            <a:r>
              <a:rPr kumimoji="1" lang="en-US" altLang="zh-TW" dirty="0">
                <a:hlinkClick r:id="rId3"/>
              </a:rPr>
              <a:t>link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 err="1"/>
              <a:t>LlamaForCausalLM</a:t>
            </a:r>
            <a:r>
              <a:rPr kumimoji="1" lang="en-US" altLang="zh-TW" dirty="0"/>
              <a:t> (</a:t>
            </a:r>
            <a:r>
              <a:rPr kumimoji="1" lang="en-US" altLang="zh-TW" dirty="0">
                <a:hlinkClick r:id="rId4"/>
              </a:rPr>
              <a:t>link</a:t>
            </a:r>
            <a:r>
              <a:rPr kumimoji="1" lang="en-US" altLang="zh-TW" dirty="0"/>
              <a:t>)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951C332-BB51-DDD5-D455-584C7D837CB2}"/>
              </a:ext>
            </a:extLst>
          </p:cNvPr>
          <p:cNvSpPr txBox="1"/>
          <p:nvPr/>
        </p:nvSpPr>
        <p:spPr>
          <a:xfrm>
            <a:off x="5104660" y="3702995"/>
            <a:ext cx="3178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AutoModelForMaskedLM</a:t>
            </a:r>
            <a:r>
              <a:rPr kumimoji="1" lang="en-US" altLang="zh-TW" dirty="0"/>
              <a:t> (</a:t>
            </a:r>
            <a:r>
              <a:rPr kumimoji="1" lang="en-US" altLang="zh-TW" dirty="0">
                <a:hlinkClick r:id="rId5"/>
              </a:rPr>
              <a:t>link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 err="1"/>
              <a:t>BertForMaskedLM</a:t>
            </a:r>
            <a:r>
              <a:rPr kumimoji="1" lang="en-US" altLang="zh-TW" dirty="0"/>
              <a:t> (</a:t>
            </a:r>
            <a:r>
              <a:rPr kumimoji="1" lang="en-US" altLang="zh-TW" dirty="0">
                <a:hlinkClick r:id="rId6"/>
              </a:rPr>
              <a:t>link</a:t>
            </a:r>
            <a:r>
              <a:rPr kumimoji="1" lang="en-US" altLang="zh-TW" dirty="0"/>
              <a:t>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B5B3AA4-03AD-D2F2-F03B-7468BCA5932A}"/>
              </a:ext>
            </a:extLst>
          </p:cNvPr>
          <p:cNvSpPr txBox="1"/>
          <p:nvPr/>
        </p:nvSpPr>
        <p:spPr>
          <a:xfrm>
            <a:off x="5104660" y="5205571"/>
            <a:ext cx="34800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AutoModelForSeq2SeqLM (</a:t>
            </a:r>
            <a:r>
              <a:rPr kumimoji="1" lang="en-US" altLang="zh-TW" dirty="0">
                <a:hlinkClick r:id="rId7"/>
              </a:rPr>
              <a:t>link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T5ForConditionalGeneration (</a:t>
            </a:r>
            <a:r>
              <a:rPr kumimoji="1" lang="en-US" altLang="zh-TW" dirty="0">
                <a:hlinkClick r:id="rId8"/>
              </a:rPr>
              <a:t>link</a:t>
            </a:r>
            <a:r>
              <a:rPr kumimoji="1" lang="en-US" altLang="zh-TW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6016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Outline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15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DB3AAD-354D-FDDB-AC3F-195AFC38907F}"/>
              </a:ext>
            </a:extLst>
          </p:cNvPr>
          <p:cNvSpPr txBox="1"/>
          <p:nvPr/>
        </p:nvSpPr>
        <p:spPr>
          <a:xfrm>
            <a:off x="1257300" y="1874520"/>
            <a:ext cx="825246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GPT-2 (native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T5 (Hugging Face Dataset and Trainer)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FAC197-7883-1C8A-0456-734B5D918DD9}"/>
              </a:ext>
            </a:extLst>
          </p:cNvPr>
          <p:cNvSpPr/>
          <p:nvPr/>
        </p:nvSpPr>
        <p:spPr>
          <a:xfrm>
            <a:off x="1509204" y="2007392"/>
            <a:ext cx="3817398" cy="451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0206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BEC3E-E2CE-714A-8405-6D8EC984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 packages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1B0C18-7198-B9EC-576D-ECBFE663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769CC2-B3A9-9C28-205B-6B94E98A61E6}"/>
              </a:ext>
            </a:extLst>
          </p:cNvPr>
          <p:cNvSpPr/>
          <p:nvPr/>
        </p:nvSpPr>
        <p:spPr>
          <a:xfrm>
            <a:off x="1142824" y="2220173"/>
            <a:ext cx="9906351" cy="24611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GPT2LMHeadModel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datasets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tqdm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torch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torch.utils.tensorboard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SummaryWriter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rouge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Rouge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jieba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38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739B1-E376-1160-08EA-A12DBBD3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Tokenizer and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8B1C25-B32E-0EAA-B23B-F43D66EF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C2414-A95A-3E75-0D58-06E62DF42455}"/>
              </a:ext>
            </a:extLst>
          </p:cNvPr>
          <p:cNvSpPr/>
          <p:nvPr/>
        </p:nvSpPr>
        <p:spPr>
          <a:xfrm>
            <a:off x="1213584" y="2558796"/>
            <a:ext cx="9764832" cy="2024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uer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/gpt2-chinese-cluecorpussmall"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padding_side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"left”,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tokenizer.add_special_tokens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eos_token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"&lt;|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endoftext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|&gt;"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model.resize_token_embeddings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(tokenizer))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170EAC-CA64-24FC-E0C0-D935579505F9}"/>
              </a:ext>
            </a:extLst>
          </p:cNvPr>
          <p:cNvSpPr txBox="1"/>
          <p:nvPr/>
        </p:nvSpPr>
        <p:spPr>
          <a:xfrm>
            <a:off x="653143" y="1583748"/>
            <a:ext cx="972693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model link</a:t>
            </a:r>
            <a:endParaRPr kumimoji="1" lang="en-US" altLang="zh-TW" sz="2400" baseline="30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055978-06D2-ACB7-4860-00AC417E3D69}"/>
              </a:ext>
            </a:extLst>
          </p:cNvPr>
          <p:cNvSpPr/>
          <p:nvPr/>
        </p:nvSpPr>
        <p:spPr>
          <a:xfrm>
            <a:off x="1714500" y="3429000"/>
            <a:ext cx="2697480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08759B-1D47-31E2-C8D4-D5058918ABA5}"/>
              </a:ext>
            </a:extLst>
          </p:cNvPr>
          <p:cNvSpPr txBox="1"/>
          <p:nvPr/>
        </p:nvSpPr>
        <p:spPr>
          <a:xfrm>
            <a:off x="2497455" y="4766310"/>
            <a:ext cx="13601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Optional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55185457-DEFC-8033-8A95-7B22C0341BB9}"/>
              </a:ext>
            </a:extLst>
          </p:cNvPr>
          <p:cNvCxnSpPr>
            <a:cxnSpLocks/>
          </p:cNvCxnSpPr>
          <p:nvPr/>
        </p:nvCxnSpPr>
        <p:spPr>
          <a:xfrm flipV="1">
            <a:off x="3177540" y="3760470"/>
            <a:ext cx="0" cy="10058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3396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Left padding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內容版面配置區 4"/>
          <p:cNvGraphicFramePr>
            <a:graphicFrameLocks noGrp="1"/>
          </p:cNvGraphicFramePr>
          <p:nvPr/>
        </p:nvGraphicFramePr>
        <p:xfrm>
          <a:off x="1209328" y="2498351"/>
          <a:ext cx="911447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0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5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7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08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70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34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564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56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Recite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the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first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law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altLang="en-US" sz="1400">
                        <a:solidFill>
                          <a:schemeClr val="tx1"/>
                        </a:solidFill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How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are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you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altLang="en-US" sz="1400">
                        <a:solidFill>
                          <a:schemeClr val="tx1"/>
                        </a:solidFill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Who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is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the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first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president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cs typeface="+mn-lt"/>
                        </a:rPr>
                        <a:t>of 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cs typeface="+mn-lt"/>
                        </a:rPr>
                        <a:t>U.S.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sz="1400" b="0" i="0" u="none" strike="noStrike" noProof="0">
                        <a:solidFill>
                          <a:schemeClr val="tx1"/>
                        </a:solidFill>
                        <a:ea typeface="PMingLiU"/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4"/>
          <p:cNvGraphicFramePr/>
          <p:nvPr/>
        </p:nvGraphicFramePr>
        <p:xfrm>
          <a:off x="1195651" y="4506905"/>
          <a:ext cx="914527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3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1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89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6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85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78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004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5854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5854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</a:t>
                      </a: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s</a:t>
                      </a: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Recite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the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first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law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altLang="en-US" sz="1400">
                        <a:solidFill>
                          <a:schemeClr val="tx1"/>
                        </a:solidFill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&lt;pad&gt;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How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are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you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altLang="en-US" sz="1400">
                        <a:solidFill>
                          <a:schemeClr val="tx1"/>
                        </a:solidFill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Who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is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the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en-US" altLang="zh-TW" sz="1400" b="0" i="0" u="none" strike="noStrike" noProof="0" dirty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first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buNone/>
                      </a:pPr>
                      <a:r>
                        <a:rPr lang="zh-TW" altLang="en-US" sz="1400" b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president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cs typeface="+mn-lt"/>
                        </a:rPr>
                        <a:t>of 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altLang="en-US" sz="1400">
                          <a:solidFill>
                            <a:schemeClr val="tx1"/>
                          </a:solidFill>
                          <a:cs typeface="+mn-lt"/>
                        </a:rPr>
                        <a:t>U.S.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zh-TW" sz="1400" b="0" i="0" u="none" strike="noStrike" noProof="0">
                          <a:solidFill>
                            <a:schemeClr val="tx1"/>
                          </a:solidFill>
                          <a:ea typeface="PMingLiU"/>
                          <a:cs typeface="+mn-lt"/>
                        </a:rPr>
                        <a:t>&lt;s&gt;</a:t>
                      </a:r>
                    </a:p>
                  </a:txBody>
                  <a:tcPr>
                    <a:solidFill>
                      <a:srgbClr val="D9F7BA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zh-TW" sz="1400" b="0" i="0" u="none" strike="noStrike" noProof="0">
                        <a:solidFill>
                          <a:schemeClr val="tx1"/>
                        </a:solidFill>
                        <a:ea typeface="PMingLiU"/>
                        <a:cs typeface="+mn-lt"/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箭號: 向下 6"/>
          <p:cNvSpPr/>
          <p:nvPr/>
        </p:nvSpPr>
        <p:spPr>
          <a:xfrm rot="5400000">
            <a:off x="4115068" y="4034753"/>
            <a:ext cx="411891" cy="401594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內容版面配置區 2"/>
          <p:cNvSpPr txBox="1"/>
          <p:nvPr/>
        </p:nvSpPr>
        <p:spPr>
          <a:xfrm>
            <a:off x="4626218" y="4024590"/>
            <a:ext cx="1820626" cy="42960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>
                <a:solidFill>
                  <a:srgbClr val="C00000"/>
                </a:solidFill>
                <a:ea typeface="PMingLiU"/>
                <a:cs typeface="Calibri" panose="020F0502020204030204"/>
              </a:rPr>
              <a:t>Left-padding</a:t>
            </a:r>
            <a:endParaRPr lang="zh-TW" altLang="en-US" sz="2400">
              <a:solidFill>
                <a:srgbClr val="C00000"/>
              </a:solidFill>
            </a:endParaRPr>
          </a:p>
        </p:txBody>
      </p:sp>
      <p:sp>
        <p:nvSpPr>
          <p:cNvPr id="10" name="箭號: 向下 7"/>
          <p:cNvSpPr/>
          <p:nvPr/>
        </p:nvSpPr>
        <p:spPr>
          <a:xfrm>
            <a:off x="9691893" y="2046510"/>
            <a:ext cx="411891" cy="40159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箭號: 向下 10"/>
          <p:cNvSpPr/>
          <p:nvPr/>
        </p:nvSpPr>
        <p:spPr>
          <a:xfrm>
            <a:off x="9697518" y="4087997"/>
            <a:ext cx="411891" cy="40159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內容版面配置區 2"/>
          <p:cNvSpPr txBox="1"/>
          <p:nvPr/>
        </p:nvSpPr>
        <p:spPr>
          <a:xfrm>
            <a:off x="1209487" y="1571376"/>
            <a:ext cx="9984289" cy="675198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>
                <a:solidFill>
                  <a:schemeClr val="tx1"/>
                </a:solidFill>
                <a:ea typeface="PMingLiU"/>
                <a:cs typeface="+mn-lt"/>
              </a:rPr>
              <a:t>In text generation, sometimes we set </a:t>
            </a:r>
            <a:r>
              <a:rPr lang="en-US" altLang="zh-TW" dirty="0" err="1">
                <a:solidFill>
                  <a:srgbClr val="FF0000"/>
                </a:solidFill>
                <a:latin typeface="Comic Sans MS"/>
                <a:ea typeface="PMingLiU"/>
                <a:cs typeface="+mn-lt"/>
              </a:rPr>
              <a:t>padding_side</a:t>
            </a:r>
            <a:r>
              <a:rPr lang="en-US" altLang="zh-TW" dirty="0">
                <a:solidFill>
                  <a:srgbClr val="FF0000"/>
                </a:solidFill>
                <a:latin typeface="Comic Sans MS"/>
                <a:ea typeface="PMingLiU"/>
                <a:cs typeface="+mn-lt"/>
              </a:rPr>
              <a:t>=’left'</a:t>
            </a:r>
            <a:r>
              <a:rPr lang="en-US" altLang="zh-TW" dirty="0">
                <a:solidFill>
                  <a:schemeClr val="tx1"/>
                </a:solidFill>
                <a:ea typeface="PMingLiU"/>
                <a:cs typeface="+mn-lt"/>
              </a:rPr>
              <a:t>, when loading tokenizer.</a:t>
            </a:r>
          </a:p>
          <a:p>
            <a:pPr marL="0" indent="0">
              <a:buNone/>
            </a:pPr>
            <a:endParaRPr lang="en-US" altLang="zh-TW" sz="1800" dirty="0">
              <a:solidFill>
                <a:schemeClr val="tx1"/>
              </a:solidFill>
              <a:ea typeface="PMingLiU"/>
              <a:cs typeface="+mn-lt"/>
            </a:endParaRPr>
          </a:p>
        </p:txBody>
      </p:sp>
      <p:sp>
        <p:nvSpPr>
          <p:cNvPr id="13" name="內容版面配置區 2"/>
          <p:cNvSpPr txBox="1"/>
          <p:nvPr/>
        </p:nvSpPr>
        <p:spPr>
          <a:xfrm>
            <a:off x="7107555" y="4059555"/>
            <a:ext cx="3095625" cy="429895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sz="1600">
                <a:solidFill>
                  <a:schemeClr val="tx1"/>
                </a:solidFill>
                <a:ea typeface="+mn-lt"/>
                <a:cs typeface="+mn-lt"/>
              </a:rPr>
              <a:t>Aligning the</a:t>
            </a:r>
            <a:r>
              <a:rPr lang="zh-TW" altLang="en-US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en-US" altLang="en-US" sz="1600">
                <a:solidFill>
                  <a:schemeClr val="tx1"/>
                </a:solidFill>
                <a:ea typeface="+mn-lt"/>
                <a:cs typeface="+mn-lt"/>
              </a:rPr>
              <a:t>new</a:t>
            </a:r>
            <a:r>
              <a:rPr lang="zh-TW" sz="1600">
                <a:solidFill>
                  <a:schemeClr val="tx1"/>
                </a:solidFill>
                <a:ea typeface="+mn-lt"/>
                <a:cs typeface="+mn-lt"/>
              </a:rPr>
              <a:t> tokens.</a:t>
            </a:r>
            <a:endParaRPr lang="zh-TW" altLang="en-US" sz="16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4" name="內容版面配置區 2"/>
          <p:cNvSpPr txBox="1"/>
          <p:nvPr/>
        </p:nvSpPr>
        <p:spPr>
          <a:xfrm>
            <a:off x="4204970" y="1904365"/>
            <a:ext cx="5602605" cy="543560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600">
                <a:solidFill>
                  <a:schemeClr val="tx1"/>
                </a:solidFill>
                <a:ea typeface="+mn-lt"/>
                <a:cs typeface="+mn-lt"/>
              </a:rPr>
              <a:t>If padding is at the end of the prompt, new tokens may be generated after the padding, which is illogical.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8E52CF-5DE6-14BA-4C17-CFEFAFD98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Padding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6BB11C-8F0F-157E-D4A9-01DC29B4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4C5F0F-C758-A47E-39FD-C88F056E1250}"/>
              </a:ext>
            </a:extLst>
          </p:cNvPr>
          <p:cNvSpPr txBox="1"/>
          <p:nvPr/>
        </p:nvSpPr>
        <p:spPr>
          <a:xfrm>
            <a:off x="653143" y="1683205"/>
            <a:ext cx="9726931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When fine-tuning GPT-2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Left padding + set [PAD] as -100 in labels </a:t>
            </a:r>
            <a:r>
              <a:rPr kumimoji="1" lang="en-US" altLang="zh-TW" sz="2400" dirty="0">
                <a:solidFill>
                  <a:srgbClr val="FF0000"/>
                </a:solidFill>
              </a:rPr>
              <a:t>(this tutorial)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Right padding + set [PAD] as -100 in labels</a:t>
            </a: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When using GPT-2 for test (inference time)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Use </a:t>
            </a:r>
            <a:r>
              <a:rPr kumimoji="1" lang="en-US" altLang="zh-TW" sz="2400" dirty="0" err="1"/>
              <a:t>test_batch_size</a:t>
            </a:r>
            <a:r>
              <a:rPr kumimoji="1" lang="en-US" altLang="zh-TW" sz="2400" dirty="0"/>
              <a:t> as 1 </a:t>
            </a:r>
            <a:r>
              <a:rPr kumimoji="1" lang="en-US" altLang="zh-TW" sz="2400" dirty="0">
                <a:solidFill>
                  <a:srgbClr val="FF0000"/>
                </a:solidFill>
              </a:rPr>
              <a:t>(this tutorial)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Left padding</a:t>
            </a:r>
          </a:p>
        </p:txBody>
      </p:sp>
    </p:spTree>
    <p:extLst>
      <p:ext uri="{BB962C8B-B14F-4D97-AF65-F5344CB8AC3E}">
        <p14:creationId xmlns:p14="http://schemas.microsoft.com/office/powerpoint/2010/main" val="1942628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PMingLiU"/>
                <a:cs typeface="Calibri Light"/>
              </a:rPr>
              <a:t>What you will learn in this tutorial</a:t>
            </a:r>
            <a:endParaRPr lang="zh-TW" altLang="en-US" dirty="0">
              <a:ea typeface="PMingLiU"/>
              <a:cs typeface="Calibri Light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653143" y="1874520"/>
            <a:ext cx="864315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Training and evaluating GPT-2 / T5 on abstractive summarization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Dataset: Chinese abstractive summarization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Objective: Cross-entropy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Main packages: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, Hugging Face, ROUGE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DB083-263B-30D2-D3D2-603A1AE60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Set [PAD] as -100 in labels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A21645-89C2-F35B-32D2-C1C0F27E9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ADAEE60-F41D-9741-5BA1-8B3F373D390F}"/>
              </a:ext>
            </a:extLst>
          </p:cNvPr>
          <p:cNvSpPr txBox="1"/>
          <p:nvPr/>
        </p:nvSpPr>
        <p:spPr>
          <a:xfrm>
            <a:off x="1066799" y="2720740"/>
            <a:ext cx="10058401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r"""</a:t>
            </a:r>
          </a:p>
          <a:p>
            <a:r>
              <a:rPr kumimoji="1" lang="en" altLang="zh-TW" dirty="0"/>
              <a:t>labels (`</a:t>
            </a:r>
            <a:r>
              <a:rPr kumimoji="1" lang="en" altLang="zh-TW" dirty="0" err="1"/>
              <a:t>torch.LongTensor</a:t>
            </a:r>
            <a:r>
              <a:rPr kumimoji="1" lang="en" altLang="zh-TW" dirty="0"/>
              <a:t>` of shape `(</a:t>
            </a:r>
            <a:r>
              <a:rPr kumimoji="1" lang="en" altLang="zh-TW" dirty="0" err="1"/>
              <a:t>batch_size</a:t>
            </a:r>
            <a:r>
              <a:rPr kumimoji="1" lang="en" altLang="zh-TW" dirty="0"/>
              <a:t>, </a:t>
            </a:r>
            <a:r>
              <a:rPr kumimoji="1" lang="en" altLang="zh-TW" dirty="0" err="1"/>
              <a:t>sequence_length</a:t>
            </a:r>
            <a:r>
              <a:rPr kumimoji="1" lang="en" altLang="zh-TW" dirty="0"/>
              <a:t>)`, *optional*):</a:t>
            </a:r>
          </a:p>
          <a:p>
            <a:r>
              <a:rPr kumimoji="1" lang="en" altLang="zh-TW" dirty="0"/>
              <a:t>        Labels for language modeling. Note that the labels **are shifted** inside the model, i.e. you can set</a:t>
            </a:r>
          </a:p>
          <a:p>
            <a:r>
              <a:rPr kumimoji="1" lang="en" altLang="zh-TW" dirty="0"/>
              <a:t>        `labels = </a:t>
            </a:r>
            <a:r>
              <a:rPr kumimoji="1" lang="en" altLang="zh-TW" dirty="0" err="1"/>
              <a:t>input_ids</a:t>
            </a:r>
            <a:r>
              <a:rPr kumimoji="1" lang="en" altLang="zh-TW" dirty="0"/>
              <a:t>` Indices are selected in `[-100, 0, ..., </a:t>
            </a:r>
            <a:r>
              <a:rPr kumimoji="1" lang="en" altLang="zh-TW" dirty="0" err="1"/>
              <a:t>config.vocab_size</a:t>
            </a:r>
            <a:r>
              <a:rPr kumimoji="1" lang="en" altLang="zh-TW" dirty="0"/>
              <a:t>]` </a:t>
            </a:r>
            <a:r>
              <a:rPr kumimoji="1" lang="en" altLang="zh-TW" dirty="0">
                <a:solidFill>
                  <a:srgbClr val="FF0000"/>
                </a:solidFill>
              </a:rPr>
              <a:t>All labels set to `-100`</a:t>
            </a:r>
          </a:p>
          <a:p>
            <a:r>
              <a:rPr kumimoji="1" lang="en" altLang="zh-TW" dirty="0">
                <a:solidFill>
                  <a:srgbClr val="FF0000"/>
                </a:solidFill>
              </a:rPr>
              <a:t>        are ignored (masked), </a:t>
            </a:r>
            <a:r>
              <a:rPr kumimoji="1" lang="en" altLang="zh-TW" dirty="0"/>
              <a:t>the loss is only computed for labels in `[0, ..., </a:t>
            </a:r>
            <a:r>
              <a:rPr kumimoji="1" lang="en" altLang="zh-TW" dirty="0" err="1"/>
              <a:t>config.vocab_size</a:t>
            </a:r>
            <a:r>
              <a:rPr kumimoji="1" lang="en" altLang="zh-TW" dirty="0"/>
              <a:t>]`</a:t>
            </a:r>
          </a:p>
          <a:p>
            <a:r>
              <a:rPr kumimoji="1" lang="en" altLang="zh-TW" dirty="0"/>
              <a:t> """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826344A-D2EA-F976-2E74-C9CEF921E934}"/>
              </a:ext>
            </a:extLst>
          </p:cNvPr>
          <p:cNvSpPr txBox="1"/>
          <p:nvPr/>
        </p:nvSpPr>
        <p:spPr>
          <a:xfrm>
            <a:off x="1343024" y="1793512"/>
            <a:ext cx="5699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github.com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huggingface</a:t>
            </a:r>
            <a:r>
              <a:rPr kumimoji="1" lang="en" altLang="zh-TW" sz="1400" dirty="0"/>
              <a:t>/transformers/blob/main/</a:t>
            </a:r>
            <a:r>
              <a:rPr kumimoji="1" lang="en" altLang="zh-TW" sz="1400" dirty="0" err="1"/>
              <a:t>src</a:t>
            </a:r>
            <a:r>
              <a:rPr kumimoji="1" lang="en" altLang="zh-TW" sz="1400" dirty="0"/>
              <a:t>/transformers/models/gpt2/modeling_gpt2.py#L1264-L1267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5658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739B1-E376-1160-08EA-A12DBBD3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Tokenizer and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8B1C25-B32E-0EAA-B23B-F43D66EF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C2414-A95A-3E75-0D58-06E62DF42455}"/>
              </a:ext>
            </a:extLst>
          </p:cNvPr>
          <p:cNvSpPr/>
          <p:nvPr/>
        </p:nvSpPr>
        <p:spPr>
          <a:xfrm>
            <a:off x="1213584" y="2558796"/>
            <a:ext cx="9764832" cy="202463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uer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/gpt2-chinese-cluecorpussmall"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pPr lvl="1"/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pPr lvl="1"/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padding_side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"left”,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tokenizer.add_special_tokens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({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eos_token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"&lt;|</a:t>
            </a:r>
            <a:r>
              <a:rPr lang="en" altLang="zh-TW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endoftext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|&gt;"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model.resize_token_embeddings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(tokenizer))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170EAC-CA64-24FC-E0C0-D935579505F9}"/>
              </a:ext>
            </a:extLst>
          </p:cNvPr>
          <p:cNvSpPr txBox="1"/>
          <p:nvPr/>
        </p:nvSpPr>
        <p:spPr>
          <a:xfrm>
            <a:off x="1232533" y="1588907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model link</a:t>
            </a:r>
            <a:endParaRPr kumimoji="1" lang="en-US" altLang="zh-TW" sz="2400" baseline="30000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055978-06D2-ACB7-4860-00AC417E3D69}"/>
              </a:ext>
            </a:extLst>
          </p:cNvPr>
          <p:cNvSpPr/>
          <p:nvPr/>
        </p:nvSpPr>
        <p:spPr>
          <a:xfrm>
            <a:off x="1232532" y="4251960"/>
            <a:ext cx="6276975" cy="3086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08759B-1D47-31E2-C8D4-D5058918ABA5}"/>
              </a:ext>
            </a:extLst>
          </p:cNvPr>
          <p:cNvSpPr txBox="1"/>
          <p:nvPr/>
        </p:nvSpPr>
        <p:spPr>
          <a:xfrm>
            <a:off x="2116555" y="4786045"/>
            <a:ext cx="6240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Increasing the size will add newly initialized vectors at the end. Reducing the size will remove vectors from the end. (</a:t>
            </a:r>
            <a:r>
              <a:rPr kumimoji="1" lang="en-US" altLang="zh-TW" dirty="0">
                <a:solidFill>
                  <a:srgbClr val="FF0000"/>
                </a:solidFill>
                <a:hlinkClick r:id="rId3"/>
              </a:rPr>
              <a:t>link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F1D094C5-0845-EB31-6D32-FCDDE7BC86AF}"/>
              </a:ext>
            </a:extLst>
          </p:cNvPr>
          <p:cNvCxnSpPr>
            <a:cxnSpLocks/>
          </p:cNvCxnSpPr>
          <p:nvPr/>
        </p:nvCxnSpPr>
        <p:spPr>
          <a:xfrm rot="10800000">
            <a:off x="1213584" y="4406268"/>
            <a:ext cx="866676" cy="702943"/>
          </a:xfrm>
          <a:prstGeom prst="bentConnector3">
            <a:avLst>
              <a:gd name="adj1" fmla="val 15155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979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8EDF4F5-6899-0B96-F8B1-E7911C32B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PyTorch</a:t>
            </a:r>
            <a:r>
              <a:rPr lang="en-US" dirty="0"/>
              <a:t> Dataset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54A677-2CC3-F269-3A56-AA5B24464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2E1A8A-3A4F-0204-0364-BC52977FF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058" y="341150"/>
            <a:ext cx="7049922" cy="553650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E785BB-FB12-7321-B95D-6DB4B780853D}"/>
              </a:ext>
            </a:extLst>
          </p:cNvPr>
          <p:cNvSpPr/>
          <p:nvPr/>
        </p:nvSpPr>
        <p:spPr>
          <a:xfrm>
            <a:off x="5557421" y="1269507"/>
            <a:ext cx="2689934" cy="2068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肘形接點 8">
            <a:extLst>
              <a:ext uri="{FF2B5EF4-FFF2-40B4-BE49-F238E27FC236}">
                <a16:creationId xmlns:a16="http://schemas.microsoft.com/office/drawing/2014/main" id="{E6ECE8E5-0605-0D74-ABAF-39FC5F43F7C4}"/>
              </a:ext>
            </a:extLst>
          </p:cNvPr>
          <p:cNvCxnSpPr>
            <a:cxnSpLocks/>
          </p:cNvCxnSpPr>
          <p:nvPr/>
        </p:nvCxnSpPr>
        <p:spPr>
          <a:xfrm rot="10800000">
            <a:off x="8247358" y="2303758"/>
            <a:ext cx="3256623" cy="1833237"/>
          </a:xfrm>
          <a:prstGeom prst="bentConnector3">
            <a:avLst>
              <a:gd name="adj1" fmla="val -6974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8E92A0F-3463-CD5E-EAD7-BAA95CF16A72}"/>
              </a:ext>
            </a:extLst>
          </p:cNvPr>
          <p:cNvSpPr txBox="1"/>
          <p:nvPr/>
        </p:nvSpPr>
        <p:spPr>
          <a:xfrm>
            <a:off x="8247355" y="1980589"/>
            <a:ext cx="38617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To prevent out-of-vocabulary tokens from being transformed into [UNK]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16595DA-CD37-236D-0E30-59E51CA3A101}"/>
              </a:ext>
            </a:extLst>
          </p:cNvPr>
          <p:cNvSpPr txBox="1"/>
          <p:nvPr/>
        </p:nvSpPr>
        <p:spPr>
          <a:xfrm>
            <a:off x="300363" y="4153970"/>
            <a:ext cx="3659077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solidFill>
                  <a:schemeClr val="bg1"/>
                </a:solidFill>
              </a:rPr>
              <a:t>You can use the Hugging Face dataset without building a </a:t>
            </a:r>
            <a:r>
              <a:rPr kumimoji="1" lang="en-US" altLang="zh-TW" sz="2000" dirty="0" err="1">
                <a:solidFill>
                  <a:schemeClr val="bg1"/>
                </a:solidFill>
              </a:rPr>
              <a:t>PyTorch</a:t>
            </a:r>
            <a:r>
              <a:rPr kumimoji="1" lang="en-US" altLang="zh-TW" sz="2000" dirty="0">
                <a:solidFill>
                  <a:schemeClr val="bg1"/>
                </a:solidFill>
              </a:rPr>
              <a:t> dataset class.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solidFill>
                  <a:schemeClr val="bg1"/>
                </a:solidFill>
              </a:rPr>
              <a:t>However, language generation is really complicated. We suggest building your first code with native </a:t>
            </a:r>
            <a:r>
              <a:rPr kumimoji="1" lang="en-US" altLang="zh-TW" sz="2000" dirty="0" err="1">
                <a:solidFill>
                  <a:schemeClr val="bg1"/>
                </a:solidFill>
              </a:rPr>
              <a:t>PyTorch</a:t>
            </a:r>
            <a:r>
              <a:rPr kumimoji="1" lang="en-US" altLang="zh-TW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C12BE2-5A4B-17BA-DD5A-3B5159DE9146}"/>
              </a:ext>
            </a:extLst>
          </p:cNvPr>
          <p:cNvSpPr/>
          <p:nvPr/>
        </p:nvSpPr>
        <p:spPr>
          <a:xfrm>
            <a:off x="5190904" y="6123851"/>
            <a:ext cx="4192636" cy="5471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train_set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LCSTSDataset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raw_train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val_set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LCSTSDataset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</a:t>
            </a:r>
            <a:r>
              <a:rPr lang="en" altLang="zh-TW" sz="1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7A8D83-CADB-54E0-589C-BC44B10D899D}"/>
              </a:ext>
            </a:extLst>
          </p:cNvPr>
          <p:cNvSpPr txBox="1"/>
          <p:nvPr/>
        </p:nvSpPr>
        <p:spPr>
          <a:xfrm>
            <a:off x="4598633" y="6206242"/>
            <a:ext cx="798991" cy="382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Run: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7531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D8E380-E8CE-753D-2F22-738A69BA26BE}"/>
              </a:ext>
            </a:extLst>
          </p:cNvPr>
          <p:cNvSpPr txBox="1"/>
          <p:nvPr/>
        </p:nvSpPr>
        <p:spPr>
          <a:xfrm>
            <a:off x="1232534" y="1944013"/>
            <a:ext cx="9726931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Input data for training (source + summary)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Labels (auto-regressive; thus, basically </a:t>
            </a:r>
            <a:r>
              <a:rPr kumimoji="1" lang="en-US" altLang="zh-TW" sz="2400" dirty="0" err="1"/>
              <a:t>input_ids</a:t>
            </a:r>
            <a:r>
              <a:rPr kumimoji="1" lang="en-US" altLang="zh-TW" sz="2400" dirty="0"/>
              <a:t> themselves)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Input data for predictions (source only)</a:t>
            </a:r>
          </a:p>
        </p:txBody>
      </p:sp>
    </p:spTree>
    <p:extLst>
      <p:ext uri="{BB962C8B-B14F-4D97-AF65-F5344CB8AC3E}">
        <p14:creationId xmlns:p14="http://schemas.microsoft.com/office/powerpoint/2010/main" val="2660211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1. Input Data for Training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3A86D3-30F9-9575-8BD3-A5A3531C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59" y="1858054"/>
            <a:ext cx="8182182" cy="3186436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606D5B7E-ABD9-B900-EF79-555B7AF2714E}"/>
              </a:ext>
            </a:extLst>
          </p:cNvPr>
          <p:cNvSpPr/>
          <p:nvPr/>
        </p:nvSpPr>
        <p:spPr>
          <a:xfrm>
            <a:off x="2855023" y="5418809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42E1412-A7F7-5B5F-E92F-D167B716ADD9}"/>
              </a:ext>
            </a:extLst>
          </p:cNvPr>
          <p:cNvSpPr/>
          <p:nvPr/>
        </p:nvSpPr>
        <p:spPr>
          <a:xfrm>
            <a:off x="3624804" y="5418809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0D6AF935-16AE-E44E-CC34-9C1D7630C993}"/>
              </a:ext>
            </a:extLst>
          </p:cNvPr>
          <p:cNvSpPr/>
          <p:nvPr/>
        </p:nvSpPr>
        <p:spPr>
          <a:xfrm>
            <a:off x="6028459" y="5418809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F203E-EB35-9E51-D144-2E9988EBD317}"/>
              </a:ext>
            </a:extLst>
          </p:cNvPr>
          <p:cNvSpPr/>
          <p:nvPr/>
        </p:nvSpPr>
        <p:spPr>
          <a:xfrm>
            <a:off x="5258678" y="5427686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6CE5266E-C054-BDA8-FC9F-D21214277671}"/>
              </a:ext>
            </a:extLst>
          </p:cNvPr>
          <p:cNvSpPr/>
          <p:nvPr/>
        </p:nvSpPr>
        <p:spPr>
          <a:xfrm>
            <a:off x="7662333" y="5436563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B59C54-67FF-6DF8-B01E-F8A5D816AFEE}"/>
              </a:ext>
            </a:extLst>
          </p:cNvPr>
          <p:cNvSpPr/>
          <p:nvPr/>
        </p:nvSpPr>
        <p:spPr>
          <a:xfrm>
            <a:off x="3136916" y="2405593"/>
            <a:ext cx="6763542" cy="246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BB6EF7-6EC1-341E-B2DA-260FAD28676E}"/>
              </a:ext>
            </a:extLst>
          </p:cNvPr>
          <p:cNvSpPr txBox="1"/>
          <p:nvPr/>
        </p:nvSpPr>
        <p:spPr>
          <a:xfrm>
            <a:off x="3624804" y="4949329"/>
            <a:ext cx="487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You can omit the [CLS] token before fine-tuning!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" name="肘形接點 5">
            <a:extLst>
              <a:ext uri="{FF2B5EF4-FFF2-40B4-BE49-F238E27FC236}">
                <a16:creationId xmlns:a16="http://schemas.microsoft.com/office/drawing/2014/main" id="{4C397CB4-27E1-A507-1A1D-CCF1E9C82B50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3183498" y="5133995"/>
            <a:ext cx="441307" cy="28481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266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CE30E4-737D-E563-ECEB-FBDA3A1D7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 err="1"/>
              <a:t>uer</a:t>
            </a:r>
            <a:r>
              <a:rPr kumimoji="1" lang="en" altLang="zh-TW" dirty="0"/>
              <a:t>/gpt2-chinese-cluecorpussmall uses </a:t>
            </a:r>
            <a:r>
              <a:rPr kumimoji="1" lang="en" altLang="zh-TW" dirty="0" err="1"/>
              <a:t>BertTokenizer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0D834E-CCEB-F809-BBEC-975229054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198589" cy="612653"/>
          </a:xfrm>
        </p:spPr>
        <p:txBody>
          <a:bodyPr>
            <a:normAutofit lnSpcReduction="10000"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</a:t>
            </a:r>
            <a:r>
              <a:rPr kumimoji="1" lang="en" altLang="zh-TW" dirty="0" err="1"/>
              <a:t>uer</a:t>
            </a:r>
            <a:r>
              <a:rPr kumimoji="1" lang="en" altLang="zh-TW" dirty="0"/>
              <a:t>/gpt2-chinese-cluecorpussmall/blob/main/config.json#L26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70F551B-9080-81F8-1156-D198FF41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B85487F-1799-B342-3FE8-453AACC9C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94" y="2807513"/>
            <a:ext cx="5210235" cy="2255978"/>
          </a:xfrm>
          <a:prstGeom prst="rect">
            <a:avLst/>
          </a:prstGeom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CF765AB2-7E83-80DA-98FB-CCBEE419189B}"/>
              </a:ext>
            </a:extLst>
          </p:cNvPr>
          <p:cNvSpPr txBox="1">
            <a:spLocks/>
          </p:cNvSpPr>
          <p:nvPr/>
        </p:nvSpPr>
        <p:spPr>
          <a:xfrm>
            <a:off x="6654759" y="1841891"/>
            <a:ext cx="5198589" cy="612653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</a:t>
            </a:r>
            <a:r>
              <a:rPr kumimoji="1" lang="en" altLang="zh-TW" dirty="0" err="1">
                <a:solidFill>
                  <a:srgbClr val="FF0000"/>
                </a:solidFill>
              </a:rPr>
              <a:t>ckiplab</a:t>
            </a:r>
            <a:r>
              <a:rPr kumimoji="1" lang="en" altLang="zh-TW" dirty="0"/>
              <a:t>/</a:t>
            </a:r>
            <a:r>
              <a:rPr kumimoji="1" lang="en" altLang="zh-TW" dirty="0">
                <a:solidFill>
                  <a:srgbClr val="FF0000"/>
                </a:solidFill>
              </a:rPr>
              <a:t>gpt2-base-chinese</a:t>
            </a:r>
            <a:r>
              <a:rPr kumimoji="1" lang="en" altLang="zh-TW" dirty="0"/>
              <a:t>/blob/main/config.json#L32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D2758A-FCDB-E59D-23D9-2D524DF2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868" y="2807513"/>
            <a:ext cx="5557479" cy="226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2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54DE1-8C45-16B2-A84D-B3D345F6E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English GPT-2 for Text Summarization</a:t>
            </a:r>
            <a:r>
              <a:rPr kumimoji="1" lang="en-US" altLang="zh-TW" baseline="30000" dirty="0"/>
              <a:t>[2]</a:t>
            </a:r>
            <a:endParaRPr kumimoji="1" lang="zh-TW" altLang="en-US" baseline="300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EB351F-D997-575D-9CD2-0DB801D82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748876"/>
          </a:xfrm>
        </p:spPr>
        <p:txBody>
          <a:bodyPr/>
          <a:lstStyle/>
          <a:p>
            <a:r>
              <a:rPr kumimoji="1" lang="en-US" altLang="zh-TW" dirty="0"/>
              <a:t>&gt; To induce summarization behavior, we add the text TL;DR: after the article </a:t>
            </a:r>
            <a:r>
              <a:rPr kumimoji="1" lang="en-US" altLang="zh-TW" baseline="30000" dirty="0"/>
              <a:t>[2]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F51C0F-AA72-1005-F5A2-14CA484E3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3D8776-334D-8DF7-26EB-DB6F8D9EE924}"/>
              </a:ext>
            </a:extLst>
          </p:cNvPr>
          <p:cNvSpPr txBox="1"/>
          <p:nvPr/>
        </p:nvSpPr>
        <p:spPr>
          <a:xfrm>
            <a:off x="2356658" y="576072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[2] Radford, A., Wu, J., Child, R., Luan, D., </a:t>
            </a:r>
            <a:r>
              <a:rPr kumimoji="1" lang="en" altLang="zh-TW" sz="1400" dirty="0" err="1"/>
              <a:t>Amodei</a:t>
            </a:r>
            <a:r>
              <a:rPr kumimoji="1" lang="en" altLang="zh-TW" sz="1400" dirty="0"/>
              <a:t>, D., &amp; </a:t>
            </a:r>
            <a:r>
              <a:rPr kumimoji="1" lang="en" altLang="zh-TW" sz="1400" dirty="0" err="1"/>
              <a:t>Sutskever</a:t>
            </a:r>
            <a:r>
              <a:rPr kumimoji="1" lang="en" altLang="zh-TW" sz="1400" dirty="0"/>
              <a:t>, I. (2019). Language models are unsupervised multitask learners. </a:t>
            </a:r>
            <a:r>
              <a:rPr kumimoji="1" lang="en" altLang="zh-TW" sz="1400" dirty="0" err="1"/>
              <a:t>OpenAI</a:t>
            </a:r>
            <a:r>
              <a:rPr kumimoji="1" lang="en" altLang="zh-TW" sz="1400" dirty="0"/>
              <a:t> blog, 1(8), 9.</a:t>
            </a:r>
            <a:endParaRPr kumimoji="1" lang="zh-TW" altLang="en-US" sz="1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067C323-53E8-DED0-7530-48203CB29139}"/>
              </a:ext>
            </a:extLst>
          </p:cNvPr>
          <p:cNvSpPr/>
          <p:nvPr/>
        </p:nvSpPr>
        <p:spPr>
          <a:xfrm>
            <a:off x="2717863" y="3429000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9E05E0C9-A8D9-1FA7-C851-B49CC086C48D}"/>
              </a:ext>
            </a:extLst>
          </p:cNvPr>
          <p:cNvSpPr/>
          <p:nvPr/>
        </p:nvSpPr>
        <p:spPr>
          <a:xfrm>
            <a:off x="3487644" y="3429000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3AFE50C0-79C5-9B6F-68D8-E8DC43F33CF2}"/>
              </a:ext>
            </a:extLst>
          </p:cNvPr>
          <p:cNvSpPr/>
          <p:nvPr/>
        </p:nvSpPr>
        <p:spPr>
          <a:xfrm>
            <a:off x="5891299" y="3429000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BF67CDCA-9135-9D73-C1F3-B36BA16D8A73}"/>
              </a:ext>
            </a:extLst>
          </p:cNvPr>
          <p:cNvSpPr/>
          <p:nvPr/>
        </p:nvSpPr>
        <p:spPr>
          <a:xfrm>
            <a:off x="5121518" y="3437877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50A010B-208D-1C90-07EF-0F106BE24392}"/>
              </a:ext>
            </a:extLst>
          </p:cNvPr>
          <p:cNvSpPr/>
          <p:nvPr/>
        </p:nvSpPr>
        <p:spPr>
          <a:xfrm>
            <a:off x="7525173" y="3446754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A288ACC-363D-0CA6-C5E8-4F3C1E086931}"/>
              </a:ext>
            </a:extLst>
          </p:cNvPr>
          <p:cNvSpPr txBox="1"/>
          <p:nvPr/>
        </p:nvSpPr>
        <p:spPr>
          <a:xfrm>
            <a:off x="2105933" y="2569302"/>
            <a:ext cx="71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Ideally, the model may learn [SEP] as a signal to perform summarization. 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1AC7C48-4E07-E648-9E34-B3F852C75FDD}"/>
              </a:ext>
            </a:extLst>
          </p:cNvPr>
          <p:cNvCxnSpPr>
            <a:cxnSpLocks/>
          </p:cNvCxnSpPr>
          <p:nvPr/>
        </p:nvCxnSpPr>
        <p:spPr>
          <a:xfrm>
            <a:off x="5449992" y="2940365"/>
            <a:ext cx="0" cy="44036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C78392-9639-C854-705F-74C403FBAF64}"/>
              </a:ext>
            </a:extLst>
          </p:cNvPr>
          <p:cNvSpPr txBox="1"/>
          <p:nvPr/>
        </p:nvSpPr>
        <p:spPr>
          <a:xfrm>
            <a:off x="4555763" y="4473570"/>
            <a:ext cx="711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Ideally, the model may learn &lt;|</a:t>
            </a:r>
            <a:r>
              <a:rPr kumimoji="1" lang="en-US" altLang="zh-TW" dirty="0" err="1">
                <a:solidFill>
                  <a:srgbClr val="FF0000"/>
                </a:solidFill>
              </a:rPr>
              <a:t>endoftext</a:t>
            </a:r>
            <a:r>
              <a:rPr kumimoji="1" lang="en-US" altLang="zh-TW" dirty="0">
                <a:solidFill>
                  <a:srgbClr val="FF0000"/>
                </a:solidFill>
              </a:rPr>
              <a:t>|&gt; as a signal to end generation.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6EB9290F-CCDC-88BD-001D-CCC75D019C3B}"/>
              </a:ext>
            </a:extLst>
          </p:cNvPr>
          <p:cNvCxnSpPr>
            <a:cxnSpLocks/>
          </p:cNvCxnSpPr>
          <p:nvPr/>
        </p:nvCxnSpPr>
        <p:spPr>
          <a:xfrm flipV="1">
            <a:off x="8239394" y="3927480"/>
            <a:ext cx="0" cy="4902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F814A95C-1AC5-36E0-19C0-F2290FE481DB}"/>
              </a:ext>
            </a:extLst>
          </p:cNvPr>
          <p:cNvSpPr/>
          <p:nvPr/>
        </p:nvSpPr>
        <p:spPr>
          <a:xfrm>
            <a:off x="1103596" y="2536465"/>
            <a:ext cx="769779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TL;DR</a:t>
            </a:r>
            <a:endParaRPr kumimoji="1" lang="zh-TW" altLang="en-US" dirty="0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B82E9AFE-CC31-58A0-3E97-B457D258AC2B}"/>
              </a:ext>
            </a:extLst>
          </p:cNvPr>
          <p:cNvCxnSpPr>
            <a:cxnSpLocks/>
            <a:stCxn id="20" idx="2"/>
            <a:endCxn id="9" idx="2"/>
          </p:cNvCxnSpPr>
          <p:nvPr/>
        </p:nvCxnSpPr>
        <p:spPr>
          <a:xfrm rot="16200000" flipH="1">
            <a:off x="3018533" y="1441424"/>
            <a:ext cx="901412" cy="3961506"/>
          </a:xfrm>
          <a:prstGeom prst="bentConnector3">
            <a:avLst>
              <a:gd name="adj1" fmla="val 144380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AFB7E4D-68C3-15E6-4D32-52D3C7A4568C}"/>
              </a:ext>
            </a:extLst>
          </p:cNvPr>
          <p:cNvSpPr txBox="1"/>
          <p:nvPr/>
        </p:nvSpPr>
        <p:spPr>
          <a:xfrm>
            <a:off x="1646258" y="4288695"/>
            <a:ext cx="1728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(You can try it.)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528750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2. Labels (auto-regressive)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FABC97E-80A7-3934-304A-C706496DEB94}"/>
              </a:ext>
            </a:extLst>
          </p:cNvPr>
          <p:cNvSpPr txBox="1"/>
          <p:nvPr/>
        </p:nvSpPr>
        <p:spPr>
          <a:xfrm>
            <a:off x="1171852" y="1389504"/>
            <a:ext cx="421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(We are still at the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collate_fn</a:t>
            </a:r>
            <a:r>
              <a:rPr kumimoji="1" lang="en-US" altLang="zh-TW" dirty="0"/>
              <a:t> function.)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B18EE10-781E-B828-40D6-AFC60DDBCEA9}"/>
              </a:ext>
            </a:extLst>
          </p:cNvPr>
          <p:cNvSpPr txBox="1"/>
          <p:nvPr/>
        </p:nvSpPr>
        <p:spPr>
          <a:xfrm>
            <a:off x="1224296" y="4657798"/>
            <a:ext cx="310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This is sentence A.</a:t>
            </a:r>
          </a:p>
          <a:p>
            <a:r>
              <a:rPr kumimoji="1" lang="en-US" altLang="zh-TW" sz="2400" dirty="0"/>
              <a:t>This is is is sentence B.</a:t>
            </a:r>
            <a:endParaRPr kumimoji="1" lang="zh-TW" altLang="en-US" sz="2400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270C95B-807D-AA16-4639-B2DCCCCB5278}"/>
              </a:ext>
            </a:extLst>
          </p:cNvPr>
          <p:cNvSpPr/>
          <p:nvPr/>
        </p:nvSpPr>
        <p:spPr>
          <a:xfrm>
            <a:off x="7125812" y="4703473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this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FC53D097-9E7E-EBC5-B078-4A99385658E8}"/>
              </a:ext>
            </a:extLst>
          </p:cNvPr>
          <p:cNvSpPr/>
          <p:nvPr/>
        </p:nvSpPr>
        <p:spPr>
          <a:xfrm>
            <a:off x="7994344" y="4703473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A86760CB-5215-BB22-2AE7-CE9EA0E4C661}"/>
              </a:ext>
            </a:extLst>
          </p:cNvPr>
          <p:cNvSpPr/>
          <p:nvPr/>
        </p:nvSpPr>
        <p:spPr>
          <a:xfrm>
            <a:off x="8834567" y="4703473"/>
            <a:ext cx="111562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sentence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831ED304-260A-0DC1-7D45-747C076CD65E}"/>
              </a:ext>
            </a:extLst>
          </p:cNvPr>
          <p:cNvSpPr/>
          <p:nvPr/>
        </p:nvSpPr>
        <p:spPr>
          <a:xfrm>
            <a:off x="10049130" y="4703473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C1484493-48E2-0B46-AE37-C37635AC0369}"/>
              </a:ext>
            </a:extLst>
          </p:cNvPr>
          <p:cNvSpPr/>
          <p:nvPr/>
        </p:nvSpPr>
        <p:spPr>
          <a:xfrm>
            <a:off x="5388746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this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596AD7EE-CCEA-C64E-30F7-9615FA18594A}"/>
              </a:ext>
            </a:extLst>
          </p:cNvPr>
          <p:cNvSpPr/>
          <p:nvPr/>
        </p:nvSpPr>
        <p:spPr>
          <a:xfrm>
            <a:off x="6257278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D5081A7E-9320-EDCE-9294-380A442488AA}"/>
              </a:ext>
            </a:extLst>
          </p:cNvPr>
          <p:cNvSpPr/>
          <p:nvPr/>
        </p:nvSpPr>
        <p:spPr>
          <a:xfrm>
            <a:off x="10049129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EF36E3E3-C14B-7EE8-72DA-0B99DE5BCC16}"/>
              </a:ext>
            </a:extLst>
          </p:cNvPr>
          <p:cNvSpPr/>
          <p:nvPr/>
        </p:nvSpPr>
        <p:spPr>
          <a:xfrm>
            <a:off x="7975471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8BB3B3FB-D018-E192-3BE8-9CB53D84E193}"/>
              </a:ext>
            </a:extLst>
          </p:cNvPr>
          <p:cNvSpPr/>
          <p:nvPr/>
        </p:nvSpPr>
        <p:spPr>
          <a:xfrm>
            <a:off x="7116374" y="5475015"/>
            <a:ext cx="74128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221CAA5C-40A0-BD0D-3E31-E18AA6491EFC}"/>
              </a:ext>
            </a:extLst>
          </p:cNvPr>
          <p:cNvSpPr/>
          <p:nvPr/>
        </p:nvSpPr>
        <p:spPr>
          <a:xfrm>
            <a:off x="5388748" y="4703473"/>
            <a:ext cx="741284" cy="3426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[PAD]</a:t>
            </a:r>
            <a:endParaRPr kumimoji="1" lang="zh-TW" altLang="en-US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A0ECE87A-B931-62AB-6723-44CEF2CC1723}"/>
              </a:ext>
            </a:extLst>
          </p:cNvPr>
          <p:cNvSpPr/>
          <p:nvPr/>
        </p:nvSpPr>
        <p:spPr>
          <a:xfrm>
            <a:off x="6257279" y="4703473"/>
            <a:ext cx="741284" cy="3426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[PAD]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F9D3330-5ED9-0D7D-7C15-41313C4B6FA1}"/>
              </a:ext>
            </a:extLst>
          </p:cNvPr>
          <p:cNvSpPr txBox="1"/>
          <p:nvPr/>
        </p:nvSpPr>
        <p:spPr>
          <a:xfrm>
            <a:off x="4555817" y="5080342"/>
            <a:ext cx="724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labels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787D3D1-F7A3-AD78-5A3B-29ECE813598E}"/>
              </a:ext>
            </a:extLst>
          </p:cNvPr>
          <p:cNvSpPr txBox="1"/>
          <p:nvPr/>
        </p:nvSpPr>
        <p:spPr>
          <a:xfrm>
            <a:off x="4555807" y="5862103"/>
            <a:ext cx="724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labels</a:t>
            </a:r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E66F3FE-89DD-04A7-3ECC-EA25101E9136}"/>
              </a:ext>
            </a:extLst>
          </p:cNvPr>
          <p:cNvSpPr txBox="1"/>
          <p:nvPr/>
        </p:nvSpPr>
        <p:spPr>
          <a:xfrm>
            <a:off x="5439792" y="5098122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-100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CC5C335-7AD5-FF16-74A9-7A17D998D8A0}"/>
              </a:ext>
            </a:extLst>
          </p:cNvPr>
          <p:cNvSpPr txBox="1"/>
          <p:nvPr/>
        </p:nvSpPr>
        <p:spPr>
          <a:xfrm>
            <a:off x="6308324" y="5081533"/>
            <a:ext cx="639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-100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8C81FD0A-07AA-F193-2810-BA146072C2D0}"/>
              </a:ext>
            </a:extLst>
          </p:cNvPr>
          <p:cNvSpPr/>
          <p:nvPr/>
        </p:nvSpPr>
        <p:spPr>
          <a:xfrm>
            <a:off x="8834568" y="5475015"/>
            <a:ext cx="1115625" cy="34269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sentence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5AF5666-3673-F48F-CC43-803E0485B0CA}"/>
              </a:ext>
            </a:extLst>
          </p:cNvPr>
          <p:cNvSpPr txBox="1"/>
          <p:nvPr/>
        </p:nvSpPr>
        <p:spPr>
          <a:xfrm>
            <a:off x="5385196" y="587078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1212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C8F7D2AD-3A81-09C3-152C-A9745422E3D2}"/>
              </a:ext>
            </a:extLst>
          </p:cNvPr>
          <p:cNvSpPr txBox="1"/>
          <p:nvPr/>
        </p:nvSpPr>
        <p:spPr>
          <a:xfrm>
            <a:off x="6257278" y="5864504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318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1557687C-1C27-0A09-3D3B-19BE6124AC63}"/>
              </a:ext>
            </a:extLst>
          </p:cNvPr>
          <p:cNvSpPr txBox="1"/>
          <p:nvPr/>
        </p:nvSpPr>
        <p:spPr>
          <a:xfrm>
            <a:off x="7125813" y="586210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318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48CC0D6-8F8A-921B-355A-F4BD734CAECA}"/>
              </a:ext>
            </a:extLst>
          </p:cNvPr>
          <p:cNvSpPr txBox="1"/>
          <p:nvPr/>
        </p:nvSpPr>
        <p:spPr>
          <a:xfrm>
            <a:off x="7994345" y="587078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318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6110B7F-2811-D4B9-DF47-7C0AE774F275}"/>
              </a:ext>
            </a:extLst>
          </p:cNvPr>
          <p:cNvSpPr txBox="1"/>
          <p:nvPr/>
        </p:nvSpPr>
        <p:spPr>
          <a:xfrm>
            <a:off x="7138839" y="5075927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1212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8B285FF-358D-83FB-7E9C-57EA4EED8F2B}"/>
              </a:ext>
            </a:extLst>
          </p:cNvPr>
          <p:cNvSpPr txBox="1"/>
          <p:nvPr/>
        </p:nvSpPr>
        <p:spPr>
          <a:xfrm>
            <a:off x="7994345" y="5075927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318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19AF5F7-596B-F4CC-F281-D386D4109BC1}"/>
              </a:ext>
            </a:extLst>
          </p:cNvPr>
          <p:cNvSpPr txBox="1"/>
          <p:nvPr/>
        </p:nvSpPr>
        <p:spPr>
          <a:xfrm>
            <a:off x="10049129" y="5075927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317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52C6E89-67B9-70FC-4C96-674A76C8A463}"/>
              </a:ext>
            </a:extLst>
          </p:cNvPr>
          <p:cNvSpPr txBox="1"/>
          <p:nvPr/>
        </p:nvSpPr>
        <p:spPr>
          <a:xfrm>
            <a:off x="9021737" y="5075927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6827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14986A8-12D3-C736-4717-32A40844EE83}"/>
              </a:ext>
            </a:extLst>
          </p:cNvPr>
          <p:cNvSpPr txBox="1"/>
          <p:nvPr/>
        </p:nvSpPr>
        <p:spPr>
          <a:xfrm>
            <a:off x="9021737" y="586210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/>
              <a:t>6827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DA98C2C-01FB-59C1-B71C-1F972F5DEFD0}"/>
              </a:ext>
            </a:extLst>
          </p:cNvPr>
          <p:cNvSpPr txBox="1"/>
          <p:nvPr/>
        </p:nvSpPr>
        <p:spPr>
          <a:xfrm>
            <a:off x="10049129" y="5862103"/>
            <a:ext cx="74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347</a:t>
            </a:r>
            <a:endParaRPr kumimoji="1" lang="zh-TW" altLang="en-US" dirty="0"/>
          </a:p>
        </p:txBody>
      </p:sp>
      <p:pic>
        <p:nvPicPr>
          <p:cNvPr id="43" name="圖片 42">
            <a:extLst>
              <a:ext uri="{FF2B5EF4-FFF2-40B4-BE49-F238E27FC236}">
                <a16:creationId xmlns:a16="http://schemas.microsoft.com/office/drawing/2014/main" id="{0E77C04C-BDC5-B753-8F55-70750C049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766" y="2065573"/>
            <a:ext cx="8420468" cy="210336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9E778B7-EF4D-45EE-2397-86111597D4CF}"/>
              </a:ext>
            </a:extLst>
          </p:cNvPr>
          <p:cNvSpPr/>
          <p:nvPr/>
        </p:nvSpPr>
        <p:spPr>
          <a:xfrm>
            <a:off x="3246149" y="2871089"/>
            <a:ext cx="3062175" cy="2202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71401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BB8031-8433-8972-9676-D5621B95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GPT2LMHeadModel shifts logits and labels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5310C4-0C91-D691-EF38-278A1401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B423EC9-2C66-72B2-6FF8-C661CFF4BED9}"/>
              </a:ext>
            </a:extLst>
          </p:cNvPr>
          <p:cNvSpPr txBox="1"/>
          <p:nvPr/>
        </p:nvSpPr>
        <p:spPr>
          <a:xfrm>
            <a:off x="1295920" y="1866046"/>
            <a:ext cx="60236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github.com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huggingface</a:t>
            </a:r>
            <a:r>
              <a:rPr kumimoji="1" lang="en" altLang="zh-TW" sz="1400" dirty="0"/>
              <a:t>/transformers/blob/main/</a:t>
            </a:r>
            <a:r>
              <a:rPr kumimoji="1" lang="en" altLang="zh-TW" sz="1400" dirty="0" err="1"/>
              <a:t>src</a:t>
            </a:r>
            <a:r>
              <a:rPr kumimoji="1" lang="en" altLang="zh-TW" sz="1400" dirty="0"/>
              <a:t>/transformers/models/gpt2/modeling_gpt2.py#L1300-L1301</a:t>
            </a:r>
            <a:endParaRPr kumimoji="1" lang="zh-TW" altLang="en-US" sz="1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F5DED3C-11B5-2F13-153E-8F2158F89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920" y="2832213"/>
            <a:ext cx="9600159" cy="22852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A86C593-4868-F5FF-DCDA-0DAF6D7BC2A3}"/>
              </a:ext>
            </a:extLst>
          </p:cNvPr>
          <p:cNvSpPr txBox="1"/>
          <p:nvPr/>
        </p:nvSpPr>
        <p:spPr>
          <a:xfrm>
            <a:off x="5493657" y="2318264"/>
            <a:ext cx="57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Shape of </a:t>
            </a:r>
            <a:r>
              <a:rPr kumimoji="1" lang="en-US" altLang="zh-TW" dirty="0" err="1"/>
              <a:t>lm_logits</a:t>
            </a:r>
            <a:r>
              <a:rPr kumimoji="1" lang="en-US" altLang="zh-TW" dirty="0"/>
              <a:t>: [</a:t>
            </a:r>
            <a:r>
              <a:rPr kumimoji="1" lang="en-US" altLang="zh-TW" dirty="0" err="1"/>
              <a:t>batcg_size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seq_length</a:t>
            </a:r>
            <a:r>
              <a:rPr kumimoji="1" lang="en-US" altLang="zh-TW" dirty="0"/>
              <a:t>, </a:t>
            </a:r>
            <a:r>
              <a:rPr kumimoji="1" lang="en-US" altLang="zh-TW" dirty="0" err="1"/>
              <a:t>hidden_size</a:t>
            </a:r>
            <a:r>
              <a:rPr kumimoji="1" lang="en-US" altLang="zh-TW" dirty="0"/>
              <a:t>]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F0B97BD-63CB-7BA9-2466-CA20E0F43DDA}"/>
              </a:ext>
            </a:extLst>
          </p:cNvPr>
          <p:cNvSpPr txBox="1"/>
          <p:nvPr/>
        </p:nvSpPr>
        <p:spPr>
          <a:xfrm>
            <a:off x="7844972" y="3782917"/>
            <a:ext cx="235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:-1 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代表取到倒數第二個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1A63E3-9DA0-C8D7-A5C8-A9D837450D11}"/>
              </a:ext>
            </a:extLst>
          </p:cNvPr>
          <p:cNvSpPr txBox="1"/>
          <p:nvPr/>
        </p:nvSpPr>
        <p:spPr>
          <a:xfrm>
            <a:off x="7844972" y="4048204"/>
            <a:ext cx="23585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1: 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代表答案後移一格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F929A8-4D40-63C9-654B-FD615C342AAE}"/>
              </a:ext>
            </a:extLst>
          </p:cNvPr>
          <p:cNvSpPr txBox="1"/>
          <p:nvPr/>
        </p:nvSpPr>
        <p:spPr>
          <a:xfrm>
            <a:off x="3062513" y="6016172"/>
            <a:ext cx="649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.contiguous(): https://</a:t>
            </a:r>
            <a:r>
              <a:rPr kumimoji="1" lang="en-US" altLang="zh-TW" dirty="0" err="1"/>
              <a:t>youtu.be</a:t>
            </a:r>
            <a:r>
              <a:rPr kumimoji="1" lang="en-US" altLang="zh-TW" dirty="0"/>
              <a:t>/FGJSGAt_9Ks?si=GMxxS2Oi742e2BhI&amp;t=1261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58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51910-D4BE-E6E6-0E97-A18020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3. Input Data for Predictions</a:t>
            </a:r>
            <a:endParaRPr kumimoji="1"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2A19B5-A67F-1046-1E74-4525EA061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775" y="1996299"/>
            <a:ext cx="8264781" cy="253640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B4A6F9-A834-1569-5FFC-9BE8492B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121F3FF-6842-5CEC-D825-743731D151CC}"/>
              </a:ext>
            </a:extLst>
          </p:cNvPr>
          <p:cNvSpPr/>
          <p:nvPr/>
        </p:nvSpPr>
        <p:spPr>
          <a:xfrm>
            <a:off x="2819693" y="5529658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917A1A5-6458-1532-5782-770430913A1A}"/>
              </a:ext>
            </a:extLst>
          </p:cNvPr>
          <p:cNvSpPr/>
          <p:nvPr/>
        </p:nvSpPr>
        <p:spPr>
          <a:xfrm>
            <a:off x="3589474" y="5529658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5EABA44-CFD0-9CCC-6691-51F1F10A616A}"/>
              </a:ext>
            </a:extLst>
          </p:cNvPr>
          <p:cNvSpPr/>
          <p:nvPr/>
        </p:nvSpPr>
        <p:spPr>
          <a:xfrm>
            <a:off x="5993129" y="5529658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65294021-A7F8-ACCE-16A8-794FDD6E9E63}"/>
              </a:ext>
            </a:extLst>
          </p:cNvPr>
          <p:cNvSpPr/>
          <p:nvPr/>
        </p:nvSpPr>
        <p:spPr>
          <a:xfrm>
            <a:off x="5223348" y="5538535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CC92FBF-6DF5-DCD1-C055-D6C6F15EAC60}"/>
              </a:ext>
            </a:extLst>
          </p:cNvPr>
          <p:cNvSpPr/>
          <p:nvPr/>
        </p:nvSpPr>
        <p:spPr>
          <a:xfrm>
            <a:off x="7627003" y="5547412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C9D9D99-FE9E-3C79-7C6F-57AB4E128514}"/>
              </a:ext>
            </a:extLst>
          </p:cNvPr>
          <p:cNvCxnSpPr/>
          <p:nvPr/>
        </p:nvCxnSpPr>
        <p:spPr>
          <a:xfrm>
            <a:off x="6091150" y="5314445"/>
            <a:ext cx="2828984" cy="904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00EE46-25F5-9433-C640-E4D35648FB22}"/>
              </a:ext>
            </a:extLst>
          </p:cNvPr>
          <p:cNvCxnSpPr>
            <a:cxnSpLocks/>
          </p:cNvCxnSpPr>
          <p:nvPr/>
        </p:nvCxnSpPr>
        <p:spPr>
          <a:xfrm flipH="1">
            <a:off x="6099678" y="5274904"/>
            <a:ext cx="2828984" cy="904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1F537E-6CF5-08E9-E00B-62C1FAD0656A}"/>
              </a:ext>
            </a:extLst>
          </p:cNvPr>
          <p:cNvSpPr txBox="1"/>
          <p:nvPr/>
        </p:nvSpPr>
        <p:spPr>
          <a:xfrm>
            <a:off x="7286902" y="962883"/>
            <a:ext cx="421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(We are still at the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collate_fn</a:t>
            </a:r>
            <a:r>
              <a:rPr kumimoji="1" lang="en-US" altLang="zh-TW" dirty="0"/>
              <a:t> function.)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C5B00F-C592-253A-0706-218787E62264}"/>
              </a:ext>
            </a:extLst>
          </p:cNvPr>
          <p:cNvSpPr txBox="1"/>
          <p:nvPr/>
        </p:nvSpPr>
        <p:spPr>
          <a:xfrm>
            <a:off x="1097280" y="1489024"/>
            <a:ext cx="466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will use `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infer_text</a:t>
            </a:r>
            <a:r>
              <a:rPr kumimoji="1" lang="en-US" altLang="zh-TW" dirty="0"/>
              <a:t>` during </a:t>
            </a:r>
            <a:r>
              <a:rPr kumimoji="1" lang="en-US" altLang="zh-TW" dirty="0">
                <a:solidFill>
                  <a:srgbClr val="FF0000"/>
                </a:solidFill>
              </a:rPr>
              <a:t>evaluations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F534D0-7E26-32E1-9558-52DA11A5A2E4}"/>
              </a:ext>
            </a:extLst>
          </p:cNvPr>
          <p:cNvSpPr txBox="1"/>
          <p:nvPr/>
        </p:nvSpPr>
        <p:spPr>
          <a:xfrm>
            <a:off x="3399691" y="4628573"/>
            <a:ext cx="538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If you omit the [CLS] token during fine-tuning, then you don’t need to add [CLS] before evaluations!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46BD7668-D2F4-C73A-AE0D-557BCDED6682}"/>
              </a:ext>
            </a:extLst>
          </p:cNvPr>
          <p:cNvCxnSpPr>
            <a:cxnSpLocks/>
            <a:stCxn id="13" idx="1"/>
            <a:endCxn id="6" idx="0"/>
          </p:cNvCxnSpPr>
          <p:nvPr/>
        </p:nvCxnSpPr>
        <p:spPr>
          <a:xfrm rot="10800000" flipV="1">
            <a:off x="3148167" y="4951738"/>
            <a:ext cx="251524" cy="57791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13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2C6EEF-5649-6658-8541-8B4847AB7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to learn GPT-2?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D00279-4701-6413-DBAB-3D93A3DB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7F4388-77C6-C65D-22DB-444F18BB14D1}"/>
              </a:ext>
            </a:extLst>
          </p:cNvPr>
          <p:cNvSpPr txBox="1"/>
          <p:nvPr/>
        </p:nvSpPr>
        <p:spPr>
          <a:xfrm>
            <a:off x="653143" y="1854856"/>
            <a:ext cx="964692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GPT-2 is the </a:t>
            </a:r>
            <a:r>
              <a:rPr kumimoji="1" lang="en-US" altLang="zh-TW" sz="2400" b="1" dirty="0">
                <a:solidFill>
                  <a:srgbClr val="FF0000"/>
                </a:solidFill>
              </a:rPr>
              <a:t>last</a:t>
            </a:r>
            <a:r>
              <a:rPr kumimoji="1" lang="en-US" altLang="zh-TW" sz="2400" dirty="0"/>
              <a:t> open-source model in the GPT series from </a:t>
            </a:r>
            <a:r>
              <a:rPr kumimoji="1" lang="en-US" altLang="zh-TW" sz="2400" dirty="0" err="1"/>
              <a:t>OpenAI</a:t>
            </a:r>
            <a:r>
              <a:rPr kumimoji="1" lang="en-US" altLang="zh-TW" sz="2400" dirty="0"/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Language generation is hard, and GPT-2 is a good start point.</a:t>
            </a:r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GPT-2 is not big. It is feasible for low-budget machines.</a:t>
            </a:r>
          </a:p>
          <a:p>
            <a:pPr marL="742950" lvl="1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GPT-2 (12-layer; 124M), GPT-2-medium (24-layer; 345M), GPT-2-large (36-layer; 762M), GPT-2-xl (48-layer; 1.5B)</a:t>
            </a:r>
          </a:p>
        </p:txBody>
      </p:sp>
    </p:spTree>
    <p:extLst>
      <p:ext uri="{BB962C8B-B14F-4D97-AF65-F5344CB8AC3E}">
        <p14:creationId xmlns:p14="http://schemas.microsoft.com/office/powerpoint/2010/main" val="32929997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1. Input Data for Training [Recap]</a:t>
            </a:r>
            <a:endParaRPr kumimoji="1" lang="zh-TW" altLang="en-US" sz="40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43A86D3-30F9-9575-8BD3-A5A3531C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59" y="1858054"/>
            <a:ext cx="8182182" cy="3186436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606D5B7E-ABD9-B900-EF79-555B7AF2714E}"/>
              </a:ext>
            </a:extLst>
          </p:cNvPr>
          <p:cNvSpPr/>
          <p:nvPr/>
        </p:nvSpPr>
        <p:spPr>
          <a:xfrm>
            <a:off x="2855023" y="5418809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42E1412-A7F7-5B5F-E92F-D167B716ADD9}"/>
              </a:ext>
            </a:extLst>
          </p:cNvPr>
          <p:cNvSpPr/>
          <p:nvPr/>
        </p:nvSpPr>
        <p:spPr>
          <a:xfrm>
            <a:off x="3624804" y="5418809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0D6AF935-16AE-E44E-CC34-9C1D7630C993}"/>
              </a:ext>
            </a:extLst>
          </p:cNvPr>
          <p:cNvSpPr/>
          <p:nvPr/>
        </p:nvSpPr>
        <p:spPr>
          <a:xfrm>
            <a:off x="6028459" y="5418809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F203E-EB35-9E51-D144-2E9988EBD317}"/>
              </a:ext>
            </a:extLst>
          </p:cNvPr>
          <p:cNvSpPr/>
          <p:nvPr/>
        </p:nvSpPr>
        <p:spPr>
          <a:xfrm>
            <a:off x="5258678" y="5427686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6CE5266E-C054-BDA8-FC9F-D21214277671}"/>
              </a:ext>
            </a:extLst>
          </p:cNvPr>
          <p:cNvSpPr/>
          <p:nvPr/>
        </p:nvSpPr>
        <p:spPr>
          <a:xfrm>
            <a:off x="7662333" y="5436563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B59C54-67FF-6DF8-B01E-F8A5D816AFEE}"/>
              </a:ext>
            </a:extLst>
          </p:cNvPr>
          <p:cNvSpPr/>
          <p:nvPr/>
        </p:nvSpPr>
        <p:spPr>
          <a:xfrm>
            <a:off x="3136916" y="2405593"/>
            <a:ext cx="6763542" cy="246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BB6EF7-6EC1-341E-B2DA-260FAD28676E}"/>
              </a:ext>
            </a:extLst>
          </p:cNvPr>
          <p:cNvSpPr txBox="1"/>
          <p:nvPr/>
        </p:nvSpPr>
        <p:spPr>
          <a:xfrm>
            <a:off x="3624804" y="4949329"/>
            <a:ext cx="487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You can omit the [CLS] token before fine-tuning!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6" name="肘形接點 5">
            <a:extLst>
              <a:ext uri="{FF2B5EF4-FFF2-40B4-BE49-F238E27FC236}">
                <a16:creationId xmlns:a16="http://schemas.microsoft.com/office/drawing/2014/main" id="{4C397CB4-27E1-A507-1A1D-CCF1E9C82B50}"/>
              </a:ext>
            </a:extLst>
          </p:cNvPr>
          <p:cNvCxnSpPr>
            <a:cxnSpLocks/>
            <a:stCxn id="5" idx="1"/>
            <a:endCxn id="9" idx="0"/>
          </p:cNvCxnSpPr>
          <p:nvPr/>
        </p:nvCxnSpPr>
        <p:spPr>
          <a:xfrm rot="10800000" flipV="1">
            <a:off x="3183498" y="5133995"/>
            <a:ext cx="441307" cy="284814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995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51910-D4BE-E6E6-0E97-A18020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B4A6F9-A834-1569-5FFC-9BE8492B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49CC7D7-9BE2-4965-8C45-E1D3A6F4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0856" y="1817849"/>
            <a:ext cx="5507188" cy="335994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8F4ADFA9-B389-2374-9B06-32CF8246D163}"/>
              </a:ext>
            </a:extLst>
          </p:cNvPr>
          <p:cNvSpPr/>
          <p:nvPr/>
        </p:nvSpPr>
        <p:spPr>
          <a:xfrm>
            <a:off x="3371879" y="2665348"/>
            <a:ext cx="1417291" cy="260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EE1178C-DA55-2D5E-E785-67BCD5550E89}"/>
              </a:ext>
            </a:extLst>
          </p:cNvPr>
          <p:cNvSpPr/>
          <p:nvPr/>
        </p:nvSpPr>
        <p:spPr>
          <a:xfrm>
            <a:off x="3371879" y="4337938"/>
            <a:ext cx="1508731" cy="260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F4864B-367B-E8F7-62A4-6B966DD43915}"/>
              </a:ext>
            </a:extLst>
          </p:cNvPr>
          <p:cNvSpPr txBox="1"/>
          <p:nvPr/>
        </p:nvSpPr>
        <p:spPr>
          <a:xfrm>
            <a:off x="5287283" y="2599617"/>
            <a:ext cx="478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Prevent a model from overfitting on data order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DD5CF35-B298-3051-FA14-986702E1038D}"/>
              </a:ext>
            </a:extLst>
          </p:cNvPr>
          <p:cNvCxnSpPr>
            <a:cxnSpLocks/>
          </p:cNvCxnSpPr>
          <p:nvPr/>
        </p:nvCxnSpPr>
        <p:spPr>
          <a:xfrm flipH="1">
            <a:off x="4842759" y="2784283"/>
            <a:ext cx="494802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E3CCDB0-C783-D99F-5F00-69916317537B}"/>
              </a:ext>
            </a:extLst>
          </p:cNvPr>
          <p:cNvSpPr txBox="1"/>
          <p:nvPr/>
        </p:nvSpPr>
        <p:spPr>
          <a:xfrm>
            <a:off x="1907813" y="5534758"/>
            <a:ext cx="8424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don’t need to use the test set because there is no public test labels (summaries).</a:t>
            </a:r>
          </a:p>
          <a:p>
            <a:r>
              <a:rPr kumimoji="1" lang="en" altLang="zh-TW" sz="1400" dirty="0"/>
              <a:t>See https://</a:t>
            </a:r>
            <a:r>
              <a:rPr kumimoji="1" lang="en" altLang="zh-TW" sz="1400" dirty="0" err="1"/>
              <a:t>huggingface.co</a:t>
            </a:r>
            <a:r>
              <a:rPr kumimoji="1" lang="en" altLang="zh-TW" sz="1400" dirty="0"/>
              <a:t>/datasets/</a:t>
            </a:r>
            <a:r>
              <a:rPr kumimoji="1" lang="en" altLang="zh-TW" sz="1400" dirty="0" err="1"/>
              <a:t>hugcyp</a:t>
            </a:r>
            <a:r>
              <a:rPr kumimoji="1" lang="en" altLang="zh-TW" sz="1400" dirty="0"/>
              <a:t>/LCSTS/viewer/default/test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685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66D2B2-FEE0-0505-0EA1-44A85D686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</a:t>
            </a:r>
            <a:r>
              <a:rPr kumimoji="1" lang="zh-TW" altLang="en-US" dirty="0"/>
              <a:t> </a:t>
            </a:r>
            <a:r>
              <a:rPr kumimoji="1" lang="en-US" altLang="zh-TW" dirty="0"/>
              <a:t>up Optimizer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BBEDFE-F726-A71F-946A-572537B5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1B6885A-EB0B-747B-F0E7-492C8ED99A6B}"/>
              </a:ext>
            </a:extLst>
          </p:cNvPr>
          <p:cNvSpPr/>
          <p:nvPr/>
        </p:nvSpPr>
        <p:spPr>
          <a:xfrm>
            <a:off x="1213584" y="2072186"/>
            <a:ext cx="9764832" cy="5615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optimizer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torch.optim.AdamW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model.parameters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(), </a:t>
            </a:r>
            <a:r>
              <a:rPr lang="en" altLang="zh-TW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lr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=LR)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190D13-9E67-C943-812A-568B5FEDF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704" y="3080077"/>
            <a:ext cx="9852592" cy="214749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E896F71-D7FF-F766-6F5F-E3F4171AE02F}"/>
              </a:ext>
            </a:extLst>
          </p:cNvPr>
          <p:cNvSpPr/>
          <p:nvPr/>
        </p:nvSpPr>
        <p:spPr>
          <a:xfrm>
            <a:off x="3543329" y="4185107"/>
            <a:ext cx="2834611" cy="2607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B1294F1-FE78-9DEE-5AF8-00EA2F49CF8E}"/>
              </a:ext>
            </a:extLst>
          </p:cNvPr>
          <p:cNvSpPr/>
          <p:nvPr/>
        </p:nvSpPr>
        <p:spPr>
          <a:xfrm>
            <a:off x="8690639" y="3588539"/>
            <a:ext cx="727681" cy="274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AD9CAED-6E89-18BB-3101-80ED5E05EF9B}"/>
              </a:ext>
            </a:extLst>
          </p:cNvPr>
          <p:cNvSpPr txBox="1"/>
          <p:nvPr/>
        </p:nvSpPr>
        <p:spPr>
          <a:xfrm>
            <a:off x="3543329" y="5790898"/>
            <a:ext cx="5420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pytorch.org</a:t>
            </a:r>
            <a:r>
              <a:rPr kumimoji="1" lang="en" altLang="zh-TW" sz="1400" dirty="0"/>
              <a:t>/docs/stable/generated/</a:t>
            </a:r>
            <a:r>
              <a:rPr kumimoji="1" lang="en" altLang="zh-TW" sz="1400" dirty="0" err="1"/>
              <a:t>torch.optim.AdamW.html</a:t>
            </a:r>
            <a:endParaRPr kumimoji="1" lang="en" altLang="zh-TW" sz="1400" dirty="0"/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huggingface.co</a:t>
            </a:r>
            <a:r>
              <a:rPr kumimoji="1" lang="en" altLang="zh-TW" sz="1400" dirty="0"/>
              <a:t>/docs/transformers/</a:t>
            </a:r>
            <a:r>
              <a:rPr kumimoji="1" lang="en" altLang="zh-TW" sz="1400" dirty="0" err="1"/>
              <a:t>main_classes</a:t>
            </a:r>
            <a:r>
              <a:rPr kumimoji="1" lang="en" altLang="zh-TW" sz="1400" dirty="0"/>
              <a:t>/trainer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62077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AFAE2-D6C5-6DF6-2086-3913C6EC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</a:t>
            </a:r>
            <a:r>
              <a:rPr kumimoji="1" lang="zh-TW" altLang="en-US" dirty="0"/>
              <a:t> </a:t>
            </a:r>
            <a:r>
              <a:rPr kumimoji="1" lang="en-US" altLang="zh-TW" dirty="0"/>
              <a:t>up Evaluation Metric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87D9FE-C980-488D-ECE2-3D4863A5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3C632D-4746-BD93-2217-6E08B241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37" y="2177405"/>
            <a:ext cx="7084726" cy="3876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73F043-0A2C-E2DC-6733-CFE47620FC85}"/>
              </a:ext>
            </a:extLst>
          </p:cNvPr>
          <p:cNvSpPr/>
          <p:nvPr/>
        </p:nvSpPr>
        <p:spPr>
          <a:xfrm>
            <a:off x="1213584" y="1653209"/>
            <a:ext cx="3440861" cy="400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rouge_metric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Rouge()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90502E-BB38-15CC-2991-E9D427D38950}"/>
              </a:ext>
            </a:extLst>
          </p:cNvPr>
          <p:cNvSpPr txBox="1"/>
          <p:nvPr/>
        </p:nvSpPr>
        <p:spPr>
          <a:xfrm>
            <a:off x="4654445" y="6054150"/>
            <a:ext cx="3350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https://github.com/pltrdy/rouge</a:t>
            </a:r>
          </a:p>
        </p:txBody>
      </p:sp>
    </p:spTree>
    <p:extLst>
      <p:ext uri="{BB962C8B-B14F-4D97-AF65-F5344CB8AC3E}">
        <p14:creationId xmlns:p14="http://schemas.microsoft.com/office/powerpoint/2010/main" val="205369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CCB94-5C74-DB6C-C49D-B3ED098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 Score</a:t>
            </a:r>
            <a:r>
              <a:rPr kumimoji="1" lang="en-US" altLang="zh-TW" baseline="30000" dirty="0"/>
              <a:t>[3]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E8EA8A-4254-41A7-B6DF-4D7A2ED3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BFFA2B-73C2-A188-E978-7F6A507B2252}"/>
              </a:ext>
            </a:extLst>
          </p:cNvPr>
          <p:cNvSpPr txBox="1"/>
          <p:nvPr/>
        </p:nvSpPr>
        <p:spPr>
          <a:xfrm>
            <a:off x="1177290" y="1691640"/>
            <a:ext cx="103898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(Recall-Oriented Understudy for </a:t>
            </a:r>
            <a:r>
              <a:rPr kumimoji="1" lang="en-US" altLang="zh-TW" sz="2400" dirty="0" err="1"/>
              <a:t>Gisting</a:t>
            </a:r>
            <a:r>
              <a:rPr kumimoji="1" lang="en-US" altLang="zh-TW" sz="2400" dirty="0"/>
              <a:t> Evaluation)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text summarization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Metric Input: </a:t>
            </a:r>
            <a:r>
              <a:rPr kumimoji="1" lang="en-US" altLang="zh-TW" sz="2400" dirty="0">
                <a:solidFill>
                  <a:srgbClr val="FF0000"/>
                </a:solidFill>
              </a:rPr>
              <a:t>Summary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FF0000"/>
                </a:solidFill>
              </a:rPr>
              <a:t>prediction</a:t>
            </a:r>
            <a:r>
              <a:rPr kumimoji="1" lang="en-US" altLang="zh-TW" sz="2400" dirty="0"/>
              <a:t>), </a:t>
            </a:r>
            <a:r>
              <a:rPr kumimoji="1" lang="en-US" altLang="zh-TW" sz="2400" dirty="0">
                <a:solidFill>
                  <a:srgbClr val="00B050"/>
                </a:solidFill>
              </a:rPr>
              <a:t>Reference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00B050"/>
                </a:solidFill>
              </a:rPr>
              <a:t>gold summary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Common metrics: ROUGE-1, ROUGE-2, ROUGE-L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L: Longest common subsequence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Please note that current papers calculate ROUGE-F as default!!!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other words, ROUGE-1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ROUGE-2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ROUGE-L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F9A566-A3FC-4CAA-4B8F-347543092BA8}"/>
              </a:ext>
            </a:extLst>
          </p:cNvPr>
          <p:cNvSpPr txBox="1"/>
          <p:nvPr/>
        </p:nvSpPr>
        <p:spPr>
          <a:xfrm>
            <a:off x="1828800" y="5989320"/>
            <a:ext cx="859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Lin, Chin-Yew. "Rouge: A package for automatic evaluation of summaries." Text summarization branches out. 2004.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753511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ROUGE-1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031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2149C4-2582-7F71-EB09-0A93D9970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Generating step-by-step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B635EF-DB27-9256-7613-BFB0C7731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49AC714C-F827-037A-3FCD-BB0BE5777A22}"/>
              </a:ext>
            </a:extLst>
          </p:cNvPr>
          <p:cNvSpPr/>
          <p:nvPr/>
        </p:nvSpPr>
        <p:spPr>
          <a:xfrm>
            <a:off x="1337310" y="2868284"/>
            <a:ext cx="2658745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GPT)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9BDEC50-6D99-BA98-4FFB-74A67A35C54F}"/>
              </a:ext>
            </a:extLst>
          </p:cNvPr>
          <p:cNvSpPr/>
          <p:nvPr/>
        </p:nvSpPr>
        <p:spPr>
          <a:xfrm>
            <a:off x="5122698" y="2777704"/>
            <a:ext cx="5685556" cy="10334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Language Model</a:t>
            </a:r>
            <a:endParaRPr kumimoji="1" lang="zh-TW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39BCDA5-F3F5-8AD5-F6CF-2B6122F6D3F2}"/>
              </a:ext>
            </a:extLst>
          </p:cNvPr>
          <p:cNvSpPr/>
          <p:nvPr/>
        </p:nvSpPr>
        <p:spPr>
          <a:xfrm>
            <a:off x="59484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503D8209-0ED9-88F1-872A-F212562D024F}"/>
              </a:ext>
            </a:extLst>
          </p:cNvPr>
          <p:cNvSpPr/>
          <p:nvPr/>
        </p:nvSpPr>
        <p:spPr>
          <a:xfrm>
            <a:off x="95964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DFF281D9-34D6-8ECC-0855-A65C3468FBB9}"/>
              </a:ext>
            </a:extLst>
          </p:cNvPr>
          <p:cNvSpPr/>
          <p:nvPr/>
        </p:nvSpPr>
        <p:spPr>
          <a:xfrm>
            <a:off x="10326028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B4C9DA9-B391-EA4A-29F7-EB50754C4710}"/>
              </a:ext>
            </a:extLst>
          </p:cNvPr>
          <p:cNvSpPr/>
          <p:nvPr/>
        </p:nvSpPr>
        <p:spPr>
          <a:xfrm>
            <a:off x="66780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6832E97-9141-8544-5E4B-0DF4D9D60CEA}"/>
              </a:ext>
            </a:extLst>
          </p:cNvPr>
          <p:cNvSpPr/>
          <p:nvPr/>
        </p:nvSpPr>
        <p:spPr>
          <a:xfrm>
            <a:off x="74076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DD8E0ED-2D97-A4B5-2CC5-C589B38D704C}"/>
              </a:ext>
            </a:extLst>
          </p:cNvPr>
          <p:cNvSpPr/>
          <p:nvPr/>
        </p:nvSpPr>
        <p:spPr>
          <a:xfrm>
            <a:off x="81372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24435AA9-1ADB-9D13-41F6-BC76462D79C6}"/>
              </a:ext>
            </a:extLst>
          </p:cNvPr>
          <p:cNvSpPr/>
          <p:nvPr/>
        </p:nvSpPr>
        <p:spPr>
          <a:xfrm>
            <a:off x="8866826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FDFD6AE-A8BD-8997-A7A8-48910425C2A2}"/>
              </a:ext>
            </a:extLst>
          </p:cNvPr>
          <p:cNvSpPr/>
          <p:nvPr/>
        </p:nvSpPr>
        <p:spPr>
          <a:xfrm>
            <a:off x="10326028" y="197765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3B6B4062-FE10-5049-EC17-81AEA3EBA6A6}"/>
              </a:ext>
            </a:extLst>
          </p:cNvPr>
          <p:cNvCxnSpPr>
            <a:cxnSpLocks/>
          </p:cNvCxnSpPr>
          <p:nvPr/>
        </p:nvCxnSpPr>
        <p:spPr>
          <a:xfrm flipV="1">
            <a:off x="10550418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546A270F-12BF-095A-3449-5DDE2E33C689}"/>
              </a:ext>
            </a:extLst>
          </p:cNvPr>
          <p:cNvCxnSpPr>
            <a:cxnSpLocks/>
          </p:cNvCxnSpPr>
          <p:nvPr/>
        </p:nvCxnSpPr>
        <p:spPr>
          <a:xfrm flipV="1">
            <a:off x="98208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26AF2137-25BE-E39B-0F95-1FDEE554F5BF}"/>
              </a:ext>
            </a:extLst>
          </p:cNvPr>
          <p:cNvCxnSpPr>
            <a:cxnSpLocks/>
          </p:cNvCxnSpPr>
          <p:nvPr/>
        </p:nvCxnSpPr>
        <p:spPr>
          <a:xfrm flipV="1">
            <a:off x="90912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725784D-9F45-34EB-AF5A-5D91DC76A86D}"/>
              </a:ext>
            </a:extLst>
          </p:cNvPr>
          <p:cNvCxnSpPr>
            <a:cxnSpLocks/>
          </p:cNvCxnSpPr>
          <p:nvPr/>
        </p:nvCxnSpPr>
        <p:spPr>
          <a:xfrm flipV="1">
            <a:off x="83616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6A76CC7C-58BC-FC57-CCA0-B61AB3868D4F}"/>
              </a:ext>
            </a:extLst>
          </p:cNvPr>
          <p:cNvCxnSpPr>
            <a:cxnSpLocks/>
          </p:cNvCxnSpPr>
          <p:nvPr/>
        </p:nvCxnSpPr>
        <p:spPr>
          <a:xfrm flipV="1">
            <a:off x="76320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3E857CF3-133F-AB32-087D-4D21DA5A5AE5}"/>
              </a:ext>
            </a:extLst>
          </p:cNvPr>
          <p:cNvCxnSpPr>
            <a:cxnSpLocks/>
          </p:cNvCxnSpPr>
          <p:nvPr/>
        </p:nvCxnSpPr>
        <p:spPr>
          <a:xfrm flipV="1">
            <a:off x="69024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C40E09CF-C1DC-FED2-F740-6F55EAB3CB4A}"/>
              </a:ext>
            </a:extLst>
          </p:cNvPr>
          <p:cNvCxnSpPr>
            <a:cxnSpLocks/>
          </p:cNvCxnSpPr>
          <p:nvPr/>
        </p:nvCxnSpPr>
        <p:spPr>
          <a:xfrm flipV="1">
            <a:off x="6172816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B0EFD98C-CD74-0A6C-135E-884784F295E6}"/>
              </a:ext>
            </a:extLst>
          </p:cNvPr>
          <p:cNvSpPr/>
          <p:nvPr/>
        </p:nvSpPr>
        <p:spPr>
          <a:xfrm>
            <a:off x="5218824" y="42352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040C4518-1010-AC7E-4714-833381BC1EE9}"/>
              </a:ext>
            </a:extLst>
          </p:cNvPr>
          <p:cNvCxnSpPr>
            <a:cxnSpLocks/>
          </p:cNvCxnSpPr>
          <p:nvPr/>
        </p:nvCxnSpPr>
        <p:spPr>
          <a:xfrm flipV="1">
            <a:off x="5443214" y="3871511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09F19C0A-F109-7E8B-964A-88A50F870A13}"/>
              </a:ext>
            </a:extLst>
          </p:cNvPr>
          <p:cNvSpPr/>
          <p:nvPr/>
        </p:nvSpPr>
        <p:spPr>
          <a:xfrm>
            <a:off x="52188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BECB3D3F-2847-855E-6EA6-D1C447E89441}"/>
              </a:ext>
            </a:extLst>
          </p:cNvPr>
          <p:cNvSpPr/>
          <p:nvPr/>
        </p:nvSpPr>
        <p:spPr>
          <a:xfrm>
            <a:off x="88668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6F7D2E08-170A-AE7A-F18E-9ECFEA78B6CF}"/>
              </a:ext>
            </a:extLst>
          </p:cNvPr>
          <p:cNvSpPr/>
          <p:nvPr/>
        </p:nvSpPr>
        <p:spPr>
          <a:xfrm>
            <a:off x="9596428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0D12AB94-4AF0-63CD-8F96-E997CEBF8D40}"/>
              </a:ext>
            </a:extLst>
          </p:cNvPr>
          <p:cNvSpPr/>
          <p:nvPr/>
        </p:nvSpPr>
        <p:spPr>
          <a:xfrm>
            <a:off x="59484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BAB62FDD-086C-698F-E3B9-B03A203772C7}"/>
              </a:ext>
            </a:extLst>
          </p:cNvPr>
          <p:cNvSpPr/>
          <p:nvPr/>
        </p:nvSpPr>
        <p:spPr>
          <a:xfrm>
            <a:off x="66780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15A3D433-700B-6634-9DF0-2C8A97DEF7EF}"/>
              </a:ext>
            </a:extLst>
          </p:cNvPr>
          <p:cNvSpPr/>
          <p:nvPr/>
        </p:nvSpPr>
        <p:spPr>
          <a:xfrm>
            <a:off x="74076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53839EFD-2F25-19FA-3441-E12030E19898}"/>
              </a:ext>
            </a:extLst>
          </p:cNvPr>
          <p:cNvSpPr/>
          <p:nvPr/>
        </p:nvSpPr>
        <p:spPr>
          <a:xfrm>
            <a:off x="8137226" y="197765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8945809-F440-6956-F2CD-62DCC267EA27}"/>
              </a:ext>
            </a:extLst>
          </p:cNvPr>
          <p:cNvCxnSpPr>
            <a:cxnSpLocks/>
          </p:cNvCxnSpPr>
          <p:nvPr/>
        </p:nvCxnSpPr>
        <p:spPr>
          <a:xfrm flipV="1">
            <a:off x="10539574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CB1B7A90-3807-9F9B-018D-CDFC4146143C}"/>
              </a:ext>
            </a:extLst>
          </p:cNvPr>
          <p:cNvCxnSpPr>
            <a:cxnSpLocks/>
          </p:cNvCxnSpPr>
          <p:nvPr/>
        </p:nvCxnSpPr>
        <p:spPr>
          <a:xfrm flipV="1">
            <a:off x="98099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A8B292CE-341F-559F-CBAF-1053E70A864E}"/>
              </a:ext>
            </a:extLst>
          </p:cNvPr>
          <p:cNvCxnSpPr>
            <a:cxnSpLocks/>
          </p:cNvCxnSpPr>
          <p:nvPr/>
        </p:nvCxnSpPr>
        <p:spPr>
          <a:xfrm flipV="1">
            <a:off x="90803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A310C3BE-36BC-D39C-F1B6-B9B5CD9672ED}"/>
              </a:ext>
            </a:extLst>
          </p:cNvPr>
          <p:cNvCxnSpPr>
            <a:cxnSpLocks/>
          </p:cNvCxnSpPr>
          <p:nvPr/>
        </p:nvCxnSpPr>
        <p:spPr>
          <a:xfrm flipV="1">
            <a:off x="83507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DBA30397-217B-BBD3-F22F-EA99AC3410BA}"/>
              </a:ext>
            </a:extLst>
          </p:cNvPr>
          <p:cNvCxnSpPr>
            <a:cxnSpLocks/>
          </p:cNvCxnSpPr>
          <p:nvPr/>
        </p:nvCxnSpPr>
        <p:spPr>
          <a:xfrm flipV="1">
            <a:off x="76211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7EA91884-40AA-1373-7AA0-5B6B12F8D69A}"/>
              </a:ext>
            </a:extLst>
          </p:cNvPr>
          <p:cNvCxnSpPr>
            <a:cxnSpLocks/>
          </p:cNvCxnSpPr>
          <p:nvPr/>
        </p:nvCxnSpPr>
        <p:spPr>
          <a:xfrm flipV="1">
            <a:off x="68915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52DA547E-C2A5-56E3-FC44-D4409FF65ABD}"/>
              </a:ext>
            </a:extLst>
          </p:cNvPr>
          <p:cNvCxnSpPr>
            <a:cxnSpLocks/>
          </p:cNvCxnSpPr>
          <p:nvPr/>
        </p:nvCxnSpPr>
        <p:spPr>
          <a:xfrm flipV="1">
            <a:off x="6161972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7D46FB12-8FA6-7FE3-2623-FBD3B2092EC5}"/>
              </a:ext>
            </a:extLst>
          </p:cNvPr>
          <p:cNvCxnSpPr>
            <a:cxnSpLocks/>
          </p:cNvCxnSpPr>
          <p:nvPr/>
        </p:nvCxnSpPr>
        <p:spPr>
          <a:xfrm flipV="1">
            <a:off x="5432370" y="2423830"/>
            <a:ext cx="0" cy="2962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98963E8E-691A-DE12-1BE2-27DE2563A949}"/>
              </a:ext>
            </a:extLst>
          </p:cNvPr>
          <p:cNvSpPr txBox="1"/>
          <p:nvPr/>
        </p:nvSpPr>
        <p:spPr>
          <a:xfrm>
            <a:off x="1356576" y="5061880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Training time: update the model through hidden states</a:t>
            </a: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Test time: perform </a:t>
            </a:r>
            <a:r>
              <a:rPr kumimoji="1" lang="en-US" altLang="zh-TW" sz="2400" dirty="0">
                <a:solidFill>
                  <a:srgbClr val="FF0000"/>
                </a:solidFill>
              </a:rPr>
              <a:t>decoding</a:t>
            </a:r>
            <a:r>
              <a:rPr kumimoji="1" lang="en-US" altLang="zh-TW" sz="2400" dirty="0"/>
              <a:t> for each step</a:t>
            </a:r>
          </a:p>
        </p:txBody>
      </p:sp>
    </p:spTree>
    <p:extLst>
      <p:ext uri="{BB962C8B-B14F-4D97-AF65-F5344CB8AC3E}">
        <p14:creationId xmlns:p14="http://schemas.microsoft.com/office/powerpoint/2010/main" val="114479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3441E-ED74-2688-420C-978044E9E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Decoding strategies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58D30B-58A2-8B03-046A-93790A0EA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0441" y="5961168"/>
            <a:ext cx="5111116" cy="365126"/>
          </a:xfrm>
        </p:spPr>
        <p:txBody>
          <a:bodyPr>
            <a:normAutofit lnSpcReduction="10000"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/blog/how-to-generate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2C7B15-1458-839B-09F3-49D813A00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AB9D19-4253-985F-DEB4-082B92D8F93E}"/>
              </a:ext>
            </a:extLst>
          </p:cNvPr>
          <p:cNvSpPr txBox="1"/>
          <p:nvPr/>
        </p:nvSpPr>
        <p:spPr>
          <a:xfrm>
            <a:off x="1232534" y="1771787"/>
            <a:ext cx="972693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Popular decoding strategies:</a:t>
            </a: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Greedy decoding</a:t>
            </a: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Beam search</a:t>
            </a: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Top-k sampling</a:t>
            </a: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Top-p sampling</a:t>
            </a:r>
          </a:p>
        </p:txBody>
      </p:sp>
    </p:spTree>
    <p:extLst>
      <p:ext uri="{BB962C8B-B14F-4D97-AF65-F5344CB8AC3E}">
        <p14:creationId xmlns:p14="http://schemas.microsoft.com/office/powerpoint/2010/main" val="554003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B23A0-3CF1-43E2-67A6-F256A53A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How to let a model generate step-by-step?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185E871-146E-9C03-785F-EB400A6A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0573B1A-C2AB-AC6C-0D31-DB36698409DB}"/>
              </a:ext>
            </a:extLst>
          </p:cNvPr>
          <p:cNvSpPr txBox="1"/>
          <p:nvPr/>
        </p:nvSpPr>
        <p:spPr>
          <a:xfrm>
            <a:off x="593905" y="1873387"/>
            <a:ext cx="9726931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We can use </a:t>
            </a:r>
            <a:r>
              <a:rPr kumimoji="1" lang="en-US" altLang="zh-TW" sz="2400" dirty="0" err="1">
                <a:hlinkClick r:id="rId2"/>
              </a:rPr>
              <a:t>model.generate</a:t>
            </a:r>
            <a:r>
              <a:rPr kumimoji="1" lang="en-US" altLang="zh-TW" sz="2400" dirty="0">
                <a:hlinkClick r:id="rId2"/>
              </a:rPr>
              <a:t>()</a:t>
            </a:r>
            <a:endParaRPr kumimoji="1" lang="en-US" altLang="zh-TW" sz="2400" dirty="0"/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There are two main advantages of </a:t>
            </a:r>
            <a:r>
              <a:rPr kumimoji="1" lang="en-US" altLang="zh-TW" sz="2400" dirty="0" err="1"/>
              <a:t>model.generate</a:t>
            </a:r>
            <a:r>
              <a:rPr kumimoji="1" lang="en-US" altLang="zh-TW" sz="2400" dirty="0"/>
              <a:t>():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We don’t need to write a decoding loop on our own.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400" dirty="0"/>
              <a:t>We don’t need to implement decoding strategies by ourselves.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7E6626DE-F390-8D7C-A0B5-09F0F9805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821" y="6319349"/>
            <a:ext cx="5400357" cy="365126"/>
          </a:xfrm>
        </p:spPr>
        <p:txBody>
          <a:bodyPr>
            <a:normAutofit fontScale="85000" lnSpcReduction="10000"/>
          </a:bodyPr>
          <a:lstStyle/>
          <a:p>
            <a:r>
              <a:rPr kumimoji="1" lang="en" altLang="zh-TW" dirty="0"/>
              <a:t>[Useful!!] 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/blog/how-to-generate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59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AFAE2-D6C5-6DF6-2086-3913C6EC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800" dirty="0"/>
              <a:t>Perform Evaluations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98E366-3B2C-1B7F-6314-8AB11AA7A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166" y="2102832"/>
            <a:ext cx="10058400" cy="485986"/>
          </a:xfrm>
        </p:spPr>
        <p:txBody>
          <a:bodyPr>
            <a:normAutofit/>
          </a:bodyPr>
          <a:lstStyle/>
          <a:p>
            <a:r>
              <a:rPr kumimoji="1" lang="en-US" altLang="zh-TW" sz="2800" dirty="0"/>
              <a:t>Input:</a:t>
            </a:r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87D9FE-C980-488D-ECE2-3D4863A5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7FA2A6CD-A5A2-671C-4089-47ACCE6CBF97}"/>
              </a:ext>
            </a:extLst>
          </p:cNvPr>
          <p:cNvSpPr/>
          <p:nvPr/>
        </p:nvSpPr>
        <p:spPr>
          <a:xfrm>
            <a:off x="3056408" y="4154396"/>
            <a:ext cx="715765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79EDCB8-FCD8-6C96-ECAC-C72DB78D73DE}"/>
              </a:ext>
            </a:extLst>
          </p:cNvPr>
          <p:cNvSpPr/>
          <p:nvPr/>
        </p:nvSpPr>
        <p:spPr>
          <a:xfrm>
            <a:off x="3826190" y="4154396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1D118AE-7BE1-80E3-2AE6-22FCD24D271C}"/>
              </a:ext>
            </a:extLst>
          </p:cNvPr>
          <p:cNvSpPr/>
          <p:nvPr/>
        </p:nvSpPr>
        <p:spPr>
          <a:xfrm>
            <a:off x="6229845" y="4154396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6152DE8-011C-ADAE-622E-E589039910F9}"/>
              </a:ext>
            </a:extLst>
          </p:cNvPr>
          <p:cNvSpPr/>
          <p:nvPr/>
        </p:nvSpPr>
        <p:spPr>
          <a:xfrm>
            <a:off x="5460063" y="4163273"/>
            <a:ext cx="715765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D3352DAB-8093-521C-79AC-B68555E3B2B2}"/>
              </a:ext>
            </a:extLst>
          </p:cNvPr>
          <p:cNvSpPr txBox="1">
            <a:spLocks/>
          </p:cNvSpPr>
          <p:nvPr/>
        </p:nvSpPr>
        <p:spPr>
          <a:xfrm>
            <a:off x="727166" y="3300363"/>
            <a:ext cx="10058400" cy="4859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800" dirty="0"/>
              <a:t>Expected output of </a:t>
            </a:r>
            <a:r>
              <a:rPr kumimoji="1" lang="en-US" altLang="zh-TW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model.generate</a:t>
            </a:r>
            <a:r>
              <a:rPr kumimoji="1" lang="en-US" altLang="zh-TW" sz="280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endParaRPr kumimoji="1" lang="zh-TW" alt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B8A30FA-CC47-7466-AB38-442CBE6F2DB8}"/>
              </a:ext>
            </a:extLst>
          </p:cNvPr>
          <p:cNvSpPr/>
          <p:nvPr/>
        </p:nvSpPr>
        <p:spPr>
          <a:xfrm>
            <a:off x="3056408" y="2130809"/>
            <a:ext cx="715765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CACD67EA-0F55-2E86-13EE-58F65CD2561A}"/>
              </a:ext>
            </a:extLst>
          </p:cNvPr>
          <p:cNvSpPr/>
          <p:nvPr/>
        </p:nvSpPr>
        <p:spPr>
          <a:xfrm>
            <a:off x="3826190" y="2130809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FF6B9CE-3055-2B13-2A7D-229E2E97775C}"/>
              </a:ext>
            </a:extLst>
          </p:cNvPr>
          <p:cNvSpPr/>
          <p:nvPr/>
        </p:nvSpPr>
        <p:spPr>
          <a:xfrm>
            <a:off x="5460063" y="2139686"/>
            <a:ext cx="715765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265F5CCC-52F0-4471-AE4E-0E2952233939}"/>
              </a:ext>
            </a:extLst>
          </p:cNvPr>
          <p:cNvSpPr/>
          <p:nvPr/>
        </p:nvSpPr>
        <p:spPr>
          <a:xfrm>
            <a:off x="7863719" y="4154396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F4E68DC9-4C4B-0C3E-B03C-C9ABD6E748EE}"/>
              </a:ext>
            </a:extLst>
          </p:cNvPr>
          <p:cNvSpPr txBox="1">
            <a:spLocks/>
          </p:cNvSpPr>
          <p:nvPr/>
        </p:nvSpPr>
        <p:spPr>
          <a:xfrm>
            <a:off x="727166" y="5216246"/>
            <a:ext cx="10058400" cy="4859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2800" dirty="0"/>
              <a:t>Gold:</a:t>
            </a:r>
            <a:endParaRPr kumimoji="1" lang="zh-TW" altLang="en-US" sz="2800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20B126E0-0CD7-7BDC-3E14-ED29C4B80689}"/>
              </a:ext>
            </a:extLst>
          </p:cNvPr>
          <p:cNvSpPr/>
          <p:nvPr/>
        </p:nvSpPr>
        <p:spPr>
          <a:xfrm>
            <a:off x="6229844" y="5241736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42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訓練模型最大化每個時間點的機率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266E7-8C96-D72A-C97B-6DD84196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489722"/>
            <a:ext cx="10918371" cy="523220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模型如何進行預先訓練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(pre-training)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/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F14336D-83DC-A905-F876-9A3E5FDBAE8E}"/>
              </a:ext>
            </a:extLst>
          </p:cNvPr>
          <p:cNvSpPr txBox="1">
            <a:spLocks/>
          </p:cNvSpPr>
          <p:nvPr/>
        </p:nvSpPr>
        <p:spPr>
          <a:xfrm>
            <a:off x="5349207" y="2110457"/>
            <a:ext cx="3236628" cy="5232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 Next-token prediction</a:t>
            </a:r>
            <a:endParaRPr kumimoji="1"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0BA14F9-E598-C667-DADA-D04B774C0E2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115435" y="2372067"/>
            <a:ext cx="12337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8000" b="-16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10004744" y="4777082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80358" y="5201822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608399" y="3772819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E7D2C-4D21-B825-4071-8871FD6B408E}"/>
              </a:ext>
            </a:extLst>
          </p:cNvPr>
          <p:cNvSpPr txBox="1">
            <a:spLocks/>
          </p:cNvSpPr>
          <p:nvPr/>
        </p:nvSpPr>
        <p:spPr>
          <a:xfrm>
            <a:off x="5584306" y="5736900"/>
            <a:ext cx="432072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= Generative Pre-training (GPT)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  <p:bldP spid="7" grpId="0"/>
      <p:bldP spid="7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960C2-470B-048B-1696-1054326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D90ECC9-F500-8E0F-7B38-96F8B68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83" y="307853"/>
            <a:ext cx="7212330" cy="539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EF5DFD-33E1-CD83-EF30-DB0CEF15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Output Part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1DE0E-0473-38E8-40EB-F80E5CFD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98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55B0307-4CD0-2436-98E3-27717A757C6D}"/>
              </a:ext>
            </a:extLst>
          </p:cNvPr>
          <p:cNvSpPr/>
          <p:nvPr/>
        </p:nvSpPr>
        <p:spPr>
          <a:xfrm>
            <a:off x="5129593" y="6242282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F3B35A2D-7F40-F33A-E7D3-1C1434144E3B}"/>
              </a:ext>
            </a:extLst>
          </p:cNvPr>
          <p:cNvSpPr/>
          <p:nvPr/>
        </p:nvSpPr>
        <p:spPr>
          <a:xfrm>
            <a:off x="5899374" y="6242282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A0CF637B-DD7E-49DA-0BF7-C96880723A01}"/>
              </a:ext>
            </a:extLst>
          </p:cNvPr>
          <p:cNvSpPr/>
          <p:nvPr/>
        </p:nvSpPr>
        <p:spPr>
          <a:xfrm>
            <a:off x="8303029" y="6242282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1B75C4A-6FDF-328E-0634-B81561B32D12}"/>
              </a:ext>
            </a:extLst>
          </p:cNvPr>
          <p:cNvSpPr/>
          <p:nvPr/>
        </p:nvSpPr>
        <p:spPr>
          <a:xfrm>
            <a:off x="7533248" y="6251159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ABBC8A8-C3EE-F486-E315-A3C25CFCC6B4}"/>
              </a:ext>
            </a:extLst>
          </p:cNvPr>
          <p:cNvSpPr/>
          <p:nvPr/>
        </p:nvSpPr>
        <p:spPr>
          <a:xfrm>
            <a:off x="9936903" y="6242282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18" name="內容版面配置區 2">
            <a:extLst>
              <a:ext uri="{FF2B5EF4-FFF2-40B4-BE49-F238E27FC236}">
                <a16:creationId xmlns:a16="http://schemas.microsoft.com/office/drawing/2014/main" id="{CFB4786D-2F83-615C-E2C4-21375AD7CE39}"/>
              </a:ext>
            </a:extLst>
          </p:cNvPr>
          <p:cNvSpPr txBox="1">
            <a:spLocks/>
          </p:cNvSpPr>
          <p:nvPr/>
        </p:nvSpPr>
        <p:spPr>
          <a:xfrm>
            <a:off x="4229100" y="5765173"/>
            <a:ext cx="6137910" cy="4859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/>
              <a:t>Expected output of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model.generate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4A1C74-4E84-F1AB-8553-A175D06420D5}"/>
              </a:ext>
            </a:extLst>
          </p:cNvPr>
          <p:cNvSpPr/>
          <p:nvPr/>
        </p:nvSpPr>
        <p:spPr>
          <a:xfrm>
            <a:off x="5786541" y="3670757"/>
            <a:ext cx="5695772" cy="249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DF5B469-2FA2-E7CC-408F-65AB3D6EBC5A}"/>
              </a:ext>
            </a:extLst>
          </p:cNvPr>
          <p:cNvSpPr/>
          <p:nvPr/>
        </p:nvSpPr>
        <p:spPr>
          <a:xfrm>
            <a:off x="6531396" y="4338836"/>
            <a:ext cx="795234" cy="2497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3D409B9-196E-C905-25E8-1EFE8164F2F2}"/>
              </a:ext>
            </a:extLst>
          </p:cNvPr>
          <p:cNvSpPr/>
          <p:nvPr/>
        </p:nvSpPr>
        <p:spPr>
          <a:xfrm>
            <a:off x="6738015" y="3211851"/>
            <a:ext cx="588616" cy="217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9995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51910-D4BE-E6E6-0E97-A18020FC5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Create the </a:t>
            </a:r>
            <a:r>
              <a:rPr kumimoji="1" lang="en-US" altLang="zh-TW" sz="4000" dirty="0" err="1"/>
              <a:t>PyTorch</a:t>
            </a:r>
            <a:r>
              <a:rPr kumimoji="1" lang="en-US" altLang="zh-TW" sz="4000" dirty="0"/>
              <a:t> </a:t>
            </a:r>
            <a:r>
              <a:rPr kumimoji="1" lang="en-US" altLang="zh-TW" sz="4000" dirty="0" err="1"/>
              <a:t>DataLoader</a:t>
            </a:r>
            <a:r>
              <a:rPr kumimoji="1" lang="en-US" altLang="zh-TW" sz="4000" dirty="0"/>
              <a:t> for Data Batching:</a:t>
            </a:r>
            <a:br>
              <a:rPr kumimoji="1" lang="en-US" altLang="zh-TW" sz="4000" dirty="0"/>
            </a:br>
            <a:r>
              <a:rPr kumimoji="1" lang="en-US" altLang="zh-TW" sz="4000" dirty="0"/>
              <a:t>3. Input Data for Predictions</a:t>
            </a:r>
            <a:endParaRPr kumimoji="1" lang="zh-TW" altLang="en-US" sz="4000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92A19B5-A67F-1046-1E74-4525EA061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0775" y="1996299"/>
            <a:ext cx="8264781" cy="2536406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B4A6F9-A834-1569-5FFC-9BE8492B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121F3FF-6842-5CEC-D825-743731D151CC}"/>
              </a:ext>
            </a:extLst>
          </p:cNvPr>
          <p:cNvSpPr/>
          <p:nvPr/>
        </p:nvSpPr>
        <p:spPr>
          <a:xfrm>
            <a:off x="2819693" y="5529658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917A1A5-6458-1532-5782-770430913A1A}"/>
              </a:ext>
            </a:extLst>
          </p:cNvPr>
          <p:cNvSpPr/>
          <p:nvPr/>
        </p:nvSpPr>
        <p:spPr>
          <a:xfrm>
            <a:off x="3589474" y="5529658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5EABA44-CFD0-9CCC-6691-51F1F10A616A}"/>
              </a:ext>
            </a:extLst>
          </p:cNvPr>
          <p:cNvSpPr/>
          <p:nvPr/>
        </p:nvSpPr>
        <p:spPr>
          <a:xfrm>
            <a:off x="5993129" y="5529658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65294021-A7F8-ACCE-16A8-794FDD6E9E63}"/>
              </a:ext>
            </a:extLst>
          </p:cNvPr>
          <p:cNvSpPr/>
          <p:nvPr/>
        </p:nvSpPr>
        <p:spPr>
          <a:xfrm>
            <a:off x="5223348" y="5538535"/>
            <a:ext cx="656948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CC92FBF-6DF5-DCD1-C055-D6C6F15EAC60}"/>
              </a:ext>
            </a:extLst>
          </p:cNvPr>
          <p:cNvSpPr/>
          <p:nvPr/>
        </p:nvSpPr>
        <p:spPr>
          <a:xfrm>
            <a:off x="7627003" y="5547412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C9D9D99-FE9E-3C79-7C6F-57AB4E128514}"/>
              </a:ext>
            </a:extLst>
          </p:cNvPr>
          <p:cNvCxnSpPr/>
          <p:nvPr/>
        </p:nvCxnSpPr>
        <p:spPr>
          <a:xfrm>
            <a:off x="6091150" y="5314445"/>
            <a:ext cx="2828984" cy="904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900EE46-25F5-9433-C640-E4D35648FB22}"/>
              </a:ext>
            </a:extLst>
          </p:cNvPr>
          <p:cNvCxnSpPr>
            <a:cxnSpLocks/>
          </p:cNvCxnSpPr>
          <p:nvPr/>
        </p:nvCxnSpPr>
        <p:spPr>
          <a:xfrm flipH="1">
            <a:off x="6099678" y="5274904"/>
            <a:ext cx="2828984" cy="90497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E51F537E-6CF5-08E9-E00B-62C1FAD0656A}"/>
              </a:ext>
            </a:extLst>
          </p:cNvPr>
          <p:cNvSpPr txBox="1"/>
          <p:nvPr/>
        </p:nvSpPr>
        <p:spPr>
          <a:xfrm>
            <a:off x="7286902" y="962883"/>
            <a:ext cx="421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(We are still at the 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collate_fn</a:t>
            </a:r>
            <a:r>
              <a:rPr kumimoji="1" lang="en-US" altLang="zh-TW" dirty="0"/>
              <a:t> function.)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BC5B00F-C592-253A-0706-218787E62264}"/>
              </a:ext>
            </a:extLst>
          </p:cNvPr>
          <p:cNvSpPr txBox="1"/>
          <p:nvPr/>
        </p:nvSpPr>
        <p:spPr>
          <a:xfrm>
            <a:off x="1097280" y="1489024"/>
            <a:ext cx="4668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will use `</a:t>
            </a:r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infer_text</a:t>
            </a:r>
            <a:r>
              <a:rPr kumimoji="1" lang="en-US" altLang="zh-TW" dirty="0"/>
              <a:t>` during </a:t>
            </a:r>
            <a:r>
              <a:rPr kumimoji="1" lang="en-US" altLang="zh-TW" dirty="0">
                <a:solidFill>
                  <a:srgbClr val="FF0000"/>
                </a:solidFill>
              </a:rPr>
              <a:t>evaluations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1F534D0-7E26-32E1-9558-52DA11A5A2E4}"/>
              </a:ext>
            </a:extLst>
          </p:cNvPr>
          <p:cNvSpPr txBox="1"/>
          <p:nvPr/>
        </p:nvSpPr>
        <p:spPr>
          <a:xfrm>
            <a:off x="3399691" y="4628573"/>
            <a:ext cx="5389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If you omit the [CLS] token during fine-tuning, then you don’t need to add [CLS] before evaluations!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46BD7668-D2F4-C73A-AE0D-557BCDED6682}"/>
              </a:ext>
            </a:extLst>
          </p:cNvPr>
          <p:cNvCxnSpPr>
            <a:cxnSpLocks/>
            <a:stCxn id="13" idx="1"/>
            <a:endCxn id="6" idx="0"/>
          </p:cNvCxnSpPr>
          <p:nvPr/>
        </p:nvCxnSpPr>
        <p:spPr>
          <a:xfrm rot="10800000" flipV="1">
            <a:off x="3148167" y="4951738"/>
            <a:ext cx="251524" cy="57791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6967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960C2-470B-048B-1696-1054326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D90ECC9-F500-8E0F-7B38-96F8B68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83" y="307853"/>
            <a:ext cx="7212330" cy="539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EF5DFD-33E1-CD83-EF30-DB0CEF15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Output Part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1DE0E-0473-38E8-40EB-F80E5CFD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98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42</a:t>
            </a:fld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4A1C74-4E84-F1AB-8553-A175D06420D5}"/>
              </a:ext>
            </a:extLst>
          </p:cNvPr>
          <p:cNvSpPr/>
          <p:nvPr/>
        </p:nvSpPr>
        <p:spPr>
          <a:xfrm>
            <a:off x="6591314" y="4594509"/>
            <a:ext cx="1643135" cy="206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87C197-73E2-FA4D-D3DB-BBE05C32C071}"/>
              </a:ext>
            </a:extLst>
          </p:cNvPr>
          <p:cNvSpPr txBox="1"/>
          <p:nvPr/>
        </p:nvSpPr>
        <p:spPr>
          <a:xfrm>
            <a:off x="7960464" y="2353636"/>
            <a:ext cx="3521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TW" dirty="0">
                <a:solidFill>
                  <a:srgbClr val="FF0000"/>
                </a:solidFill>
              </a:rPr>
              <a:t>If you don’t set </a:t>
            </a:r>
            <a:r>
              <a:rPr kumimoji="1" lang="en-US" altLang="zh-TW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max_new_tokens</a:t>
            </a:r>
            <a:r>
              <a:rPr kumimoji="1" lang="en-US" altLang="zh-TW" dirty="0">
                <a:solidFill>
                  <a:srgbClr val="FF0000"/>
                </a:solidFill>
              </a:rPr>
              <a:t>, Hugging Face will also count the input tokens!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CF686C32-817E-E1AA-EFCB-684F8EE02F09}"/>
              </a:ext>
            </a:extLst>
          </p:cNvPr>
          <p:cNvCxnSpPr>
            <a:cxnSpLocks/>
          </p:cNvCxnSpPr>
          <p:nvPr/>
        </p:nvCxnSpPr>
        <p:spPr>
          <a:xfrm flipH="1">
            <a:off x="8234449" y="3096121"/>
            <a:ext cx="1355321" cy="14558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482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0960C2-470B-048B-1696-1054326F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pic>
        <p:nvPicPr>
          <p:cNvPr id="7" name="圖片 6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8D90ECC9-F500-8E0F-7B38-96F8B685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9983" y="307853"/>
            <a:ext cx="7212330" cy="539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EF5DFD-33E1-CD83-EF30-DB0CEF15F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Output Part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71DE0E-0473-38E8-40EB-F80E5CFD5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1198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D4A1C74-4E84-F1AB-8553-A175D06420D5}"/>
              </a:ext>
            </a:extLst>
          </p:cNvPr>
          <p:cNvSpPr/>
          <p:nvPr/>
        </p:nvSpPr>
        <p:spPr>
          <a:xfrm>
            <a:off x="6557024" y="4816398"/>
            <a:ext cx="3232756" cy="2127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87C197-73E2-FA4D-D3DB-BBE05C32C071}"/>
              </a:ext>
            </a:extLst>
          </p:cNvPr>
          <p:cNvSpPr txBox="1"/>
          <p:nvPr/>
        </p:nvSpPr>
        <p:spPr>
          <a:xfrm>
            <a:off x="8583930" y="1803132"/>
            <a:ext cx="2665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zh-TW" dirty="0">
                <a:solidFill>
                  <a:srgbClr val="FF0000"/>
                </a:solidFill>
              </a:rPr>
              <a:t>For each batch, first finished sentences should have &lt;|</a:t>
            </a:r>
            <a:r>
              <a:rPr kumimoji="1" lang="en-US" altLang="zh-TW" dirty="0" err="1">
                <a:solidFill>
                  <a:srgbClr val="FF0000"/>
                </a:solidFill>
              </a:rPr>
              <a:t>endoftext</a:t>
            </a:r>
            <a:r>
              <a:rPr kumimoji="1" lang="en-US" altLang="zh-TW" dirty="0">
                <a:solidFill>
                  <a:srgbClr val="FF0000"/>
                </a:solidFill>
              </a:rPr>
              <a:t>|&gt; rather than [PAD] at the end.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CF686C32-817E-E1AA-EFCB-684F8EE02F09}"/>
              </a:ext>
            </a:extLst>
          </p:cNvPr>
          <p:cNvCxnSpPr>
            <a:cxnSpLocks/>
          </p:cNvCxnSpPr>
          <p:nvPr/>
        </p:nvCxnSpPr>
        <p:spPr>
          <a:xfrm flipH="1">
            <a:off x="8778240" y="3096121"/>
            <a:ext cx="811530" cy="165417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14CA39BF-4B10-3841-7B52-452C35824947}"/>
              </a:ext>
            </a:extLst>
          </p:cNvPr>
          <p:cNvSpPr txBox="1"/>
          <p:nvPr/>
        </p:nvSpPr>
        <p:spPr>
          <a:xfrm>
            <a:off x="5255041" y="5938877"/>
            <a:ext cx="5994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More details: https://</a:t>
            </a:r>
            <a:r>
              <a:rPr kumimoji="1" lang="en" altLang="zh-TW" sz="1400" dirty="0" err="1"/>
              <a:t>github.com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huggingface</a:t>
            </a:r>
            <a:r>
              <a:rPr kumimoji="1" lang="en" altLang="zh-TW" sz="1400" dirty="0"/>
              <a:t>/transformers/blob/b880508440f43f80e35a78ccd2a32f3bde91cb23/</a:t>
            </a:r>
            <a:r>
              <a:rPr kumimoji="1" lang="en" altLang="zh-TW" sz="1400" dirty="0" err="1"/>
              <a:t>src</a:t>
            </a:r>
            <a:r>
              <a:rPr kumimoji="1" lang="en" altLang="zh-TW" sz="1400" dirty="0"/>
              <a:t>/transformers/generation_utils.py#L1248-L1251</a:t>
            </a:r>
            <a:endParaRPr kumimoji="1" lang="zh-TW" altLang="en-US" sz="1400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E260704-6A18-F719-DF51-46821C551CD9}"/>
              </a:ext>
            </a:extLst>
          </p:cNvPr>
          <p:cNvCxnSpPr>
            <a:cxnSpLocks/>
          </p:cNvCxnSpPr>
          <p:nvPr/>
        </p:nvCxnSpPr>
        <p:spPr>
          <a:xfrm flipV="1">
            <a:off x="7166610" y="5172916"/>
            <a:ext cx="346710" cy="7963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0009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D8A43D-51EC-26F9-139E-8ABC6309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50" y="812692"/>
            <a:ext cx="7772400" cy="440740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5FEC8B6-BF61-1A16-AE92-14B4DB08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887838E-0CBC-2899-90B7-CBAA91B15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Target and Scoring Parts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0F1766A-8B78-C3B7-B2BF-47771775919B}"/>
              </a:ext>
            </a:extLst>
          </p:cNvPr>
          <p:cNvSpPr/>
          <p:nvPr/>
        </p:nvSpPr>
        <p:spPr>
          <a:xfrm>
            <a:off x="5129592" y="6242282"/>
            <a:ext cx="718123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[CLS]</a:t>
            </a:r>
            <a:endParaRPr kumimoji="1" lang="zh-TW" altLang="en-US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42B018E-47B4-FBCB-5D94-89BAFC90FDEB}"/>
              </a:ext>
            </a:extLst>
          </p:cNvPr>
          <p:cNvSpPr/>
          <p:nvPr/>
        </p:nvSpPr>
        <p:spPr>
          <a:xfrm>
            <a:off x="5899374" y="6242282"/>
            <a:ext cx="1521041" cy="43500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Source article</a:t>
            </a:r>
            <a:endParaRPr kumimoji="1" lang="zh-TW" alt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268F193-A17E-47F1-DEAF-3F627BFDA15F}"/>
              </a:ext>
            </a:extLst>
          </p:cNvPr>
          <p:cNvSpPr/>
          <p:nvPr/>
        </p:nvSpPr>
        <p:spPr>
          <a:xfrm>
            <a:off x="8303029" y="6242282"/>
            <a:ext cx="1521041" cy="43500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80FD08A5-8CEF-6DFA-3347-1909BA4A28AF}"/>
              </a:ext>
            </a:extLst>
          </p:cNvPr>
          <p:cNvSpPr/>
          <p:nvPr/>
        </p:nvSpPr>
        <p:spPr>
          <a:xfrm>
            <a:off x="7511476" y="6251159"/>
            <a:ext cx="718123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[SEP]</a:t>
            </a:r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F3AFE46-336A-6A4D-0361-1E3AF0CABC17}"/>
              </a:ext>
            </a:extLst>
          </p:cNvPr>
          <p:cNvSpPr/>
          <p:nvPr/>
        </p:nvSpPr>
        <p:spPr>
          <a:xfrm>
            <a:off x="9936903" y="6242282"/>
            <a:ext cx="1428386" cy="4350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/>
              <a:t>&lt;|</a:t>
            </a:r>
            <a:r>
              <a:rPr kumimoji="1" lang="en-US" altLang="zh-TW" sz="1600" dirty="0" err="1"/>
              <a:t>endoftext</a:t>
            </a:r>
            <a:r>
              <a:rPr kumimoji="1" lang="en-US" altLang="zh-TW" sz="1600" dirty="0"/>
              <a:t>|&gt;</a:t>
            </a:r>
            <a:endParaRPr kumimoji="1" lang="zh-TW" altLang="en-US" sz="1600" dirty="0"/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807DBB8-8FDA-7A99-F1EB-C832472B0785}"/>
              </a:ext>
            </a:extLst>
          </p:cNvPr>
          <p:cNvSpPr txBox="1">
            <a:spLocks/>
          </p:cNvSpPr>
          <p:nvPr/>
        </p:nvSpPr>
        <p:spPr>
          <a:xfrm>
            <a:off x="4229100" y="5765173"/>
            <a:ext cx="6137910" cy="48598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dirty="0" err="1">
                <a:latin typeface="Consolas" panose="020B0609020204030204" pitchFamily="49" charset="0"/>
                <a:cs typeface="Consolas" panose="020B0609020204030204" pitchFamily="49" charset="0"/>
              </a:rPr>
              <a:t>ground_truth</a:t>
            </a:r>
            <a:r>
              <a:rPr kumimoji="1" lang="en-US" altLang="zh-TW" dirty="0"/>
              <a:t>: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566784-81CB-C5F3-BDFF-9AAD2D2F6609}"/>
              </a:ext>
            </a:extLst>
          </p:cNvPr>
          <p:cNvSpPr/>
          <p:nvPr/>
        </p:nvSpPr>
        <p:spPr>
          <a:xfrm>
            <a:off x="8779827" y="1261669"/>
            <a:ext cx="2398713" cy="2013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7423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D8A43D-51EC-26F9-139E-8ABC6309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50" y="812692"/>
            <a:ext cx="7772400" cy="440740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5FEC8B6-BF61-1A16-AE92-14B4DB08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887838E-0CBC-2899-90B7-CBAA91B15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Target and Scoring Parts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807DBB8-8FDA-7A99-F1EB-C832472B0785}"/>
              </a:ext>
            </a:extLst>
          </p:cNvPr>
          <p:cNvSpPr txBox="1">
            <a:spLocks/>
          </p:cNvSpPr>
          <p:nvPr/>
        </p:nvSpPr>
        <p:spPr>
          <a:xfrm>
            <a:off x="4526280" y="5765173"/>
            <a:ext cx="6343650" cy="808843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Character-level bi-gram: (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「看」、「電」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「電」、「視」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Word-level bi-gram: (</a:t>
            </a:r>
            <a:r>
              <a:rPr kumimoji="1" lang="zh-TW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「看」、「電視」</a:t>
            </a:r>
            <a:r>
              <a:rPr kumimoji="1" lang="en-US" altLang="zh-TW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1" lang="zh-TW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566784-81CB-C5F3-BDFF-9AAD2D2F6609}"/>
              </a:ext>
            </a:extLst>
          </p:cNvPr>
          <p:cNvSpPr/>
          <p:nvPr/>
        </p:nvSpPr>
        <p:spPr>
          <a:xfrm>
            <a:off x="7202487" y="2166608"/>
            <a:ext cx="3873183" cy="4737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7876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1D8A43D-51EC-26F9-139E-8ABC6309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750" y="812692"/>
            <a:ext cx="7772400" cy="4407408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A5FEC8B6-BF61-1A16-AE92-14B4DB08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24295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Perform Evaluations</a:t>
            </a:r>
            <a:endParaRPr kumimoji="1" lang="zh-TW" altLang="en-US" sz="400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887838E-0CBC-2899-90B7-CBAA91B15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sz="3600" dirty="0"/>
              <a:t>Target and Scoring Parts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E807DBB8-8FDA-7A99-F1EB-C832472B0785}"/>
              </a:ext>
            </a:extLst>
          </p:cNvPr>
          <p:cNvSpPr txBox="1">
            <a:spLocks/>
          </p:cNvSpPr>
          <p:nvPr/>
        </p:nvSpPr>
        <p:spPr>
          <a:xfrm>
            <a:off x="4526280" y="5765173"/>
            <a:ext cx="6343650" cy="8088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TW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avg=True</a:t>
            </a:r>
            <a:r>
              <a:rPr kumimoji="1" lang="en-US" altLang="zh-TW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perform averaging for all the tested instances</a:t>
            </a:r>
            <a:endParaRPr kumimoji="1" lang="zh-TW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3566784-81CB-C5F3-BDFF-9AAD2D2F6609}"/>
              </a:ext>
            </a:extLst>
          </p:cNvPr>
          <p:cNvSpPr/>
          <p:nvPr/>
        </p:nvSpPr>
        <p:spPr>
          <a:xfrm>
            <a:off x="5853747" y="3526779"/>
            <a:ext cx="5439093" cy="2451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cxnSp>
        <p:nvCxnSpPr>
          <p:cNvPr id="2" name="直線箭頭接點 1">
            <a:extLst>
              <a:ext uri="{FF2B5EF4-FFF2-40B4-BE49-F238E27FC236}">
                <a16:creationId xmlns:a16="http://schemas.microsoft.com/office/drawing/2014/main" id="{C00103C7-DAED-1072-2A1F-3FCAEC615A13}"/>
              </a:ext>
            </a:extLst>
          </p:cNvPr>
          <p:cNvCxnSpPr>
            <a:cxnSpLocks/>
          </p:cNvCxnSpPr>
          <p:nvPr/>
        </p:nvCxnSpPr>
        <p:spPr>
          <a:xfrm flipV="1">
            <a:off x="9909810" y="3863340"/>
            <a:ext cx="628650" cy="18803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776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3C7D6FA-A5B6-88C5-DB11-0E1271F99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24" y="666002"/>
            <a:ext cx="7534376" cy="5778793"/>
          </a:xfrm>
          <a:prstGeom prst="rect">
            <a:avLst/>
          </a:prstGeom>
        </p:spPr>
      </p:pic>
      <p:sp>
        <p:nvSpPr>
          <p:cNvPr id="14" name="標題 1">
            <a:extLst>
              <a:ext uri="{FF2B5EF4-FFF2-40B4-BE49-F238E27FC236}">
                <a16:creationId xmlns:a16="http://schemas.microsoft.com/office/drawing/2014/main" id="{B5598BF4-2B28-6257-5468-268047636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9563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Training Loop</a:t>
            </a:r>
            <a:endParaRPr kumimoji="1" lang="zh-TW" altLang="en-US" sz="4000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CF06C19-1A2A-D302-4A2B-1102B7277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312826"/>
            <a:ext cx="3200400" cy="2587646"/>
          </a:xfrm>
        </p:spPr>
        <p:txBody>
          <a:bodyPr>
            <a:normAutofit/>
          </a:bodyPr>
          <a:lstStyle/>
          <a:p>
            <a:r>
              <a:rPr lang="en-US" sz="3600" dirty="0"/>
              <a:t>Evaluating the subset of the validation data at each 1,000 steps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94BEA5-1905-122C-B3D4-F5DD9D8CBC27}"/>
              </a:ext>
            </a:extLst>
          </p:cNvPr>
          <p:cNvSpPr/>
          <p:nvPr/>
        </p:nvSpPr>
        <p:spPr>
          <a:xfrm>
            <a:off x="5333606" y="2975583"/>
            <a:ext cx="4964638" cy="2323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8F12BF4-FAAD-1A91-DB1D-A7EC91255098}"/>
              </a:ext>
            </a:extLst>
          </p:cNvPr>
          <p:cNvSpPr/>
          <p:nvPr/>
        </p:nvSpPr>
        <p:spPr>
          <a:xfrm>
            <a:off x="5793070" y="5784316"/>
            <a:ext cx="5941730" cy="4076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810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6705712-2B36-0DE8-5696-04F67F2C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48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EF88F62-ACB2-27E0-3FDA-4E92D61B5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90" y="404157"/>
            <a:ext cx="10561820" cy="57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28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B124347-A22E-2C1A-35EE-5B8AB8DD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7708" y="6459785"/>
            <a:ext cx="131202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A5FEC8B6-BF61-1A16-AE92-14B4DB08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9563"/>
            <a:ext cx="3200400" cy="2286000"/>
          </a:xfrm>
        </p:spPr>
        <p:txBody>
          <a:bodyPr anchor="b">
            <a:normAutofit/>
          </a:bodyPr>
          <a:lstStyle/>
          <a:p>
            <a:r>
              <a:rPr kumimoji="1" lang="en-US" altLang="zh-TW" sz="4000" dirty="0"/>
              <a:t>Training Loop</a:t>
            </a:r>
            <a:endParaRPr kumimoji="1" lang="zh-TW" altLang="en-US" sz="4000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D269D26-E079-F18D-9AFB-D1EEF9746C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312826"/>
            <a:ext cx="3200400" cy="2587646"/>
          </a:xfrm>
        </p:spPr>
        <p:txBody>
          <a:bodyPr>
            <a:normAutofit/>
          </a:bodyPr>
          <a:lstStyle/>
          <a:p>
            <a:r>
              <a:rPr lang="en-US" sz="3600" dirty="0"/>
              <a:t>Evaluating the full validation set at each end of epoch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9B5705B-5C1A-C1CE-B035-317FDFC39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365" y="2445346"/>
            <a:ext cx="6554008" cy="19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58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E8B5BC-5CE3-5E15-09A6-E2A24A71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Text Summarization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B422B6-0A80-A4DD-DAD3-0A93967D8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/>
          </a:p>
        </p:txBody>
      </p:sp>
      <p:sp>
        <p:nvSpPr>
          <p:cNvPr id="5" name="Google Shape;75;p11">
            <a:extLst>
              <a:ext uri="{FF2B5EF4-FFF2-40B4-BE49-F238E27FC236}">
                <a16:creationId xmlns:a16="http://schemas.microsoft.com/office/drawing/2014/main" id="{7B7A6D44-403F-4BEB-E315-9DE0AC4E8B51}"/>
              </a:ext>
            </a:extLst>
          </p:cNvPr>
          <p:cNvSpPr txBox="1"/>
          <p:nvPr/>
        </p:nvSpPr>
        <p:spPr>
          <a:xfrm>
            <a:off x="653143" y="1647060"/>
            <a:ext cx="9884397" cy="2341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2400" dirty="0"/>
              <a:t>Extractive summarization</a:t>
            </a:r>
            <a:endParaRPr sz="2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2400" dirty="0"/>
              <a:t>Generate a short text summary for a document by </a:t>
            </a:r>
            <a:r>
              <a:rPr lang="en-US" sz="2400" dirty="0">
                <a:solidFill>
                  <a:srgbClr val="0070C0"/>
                </a:solidFill>
              </a:rPr>
              <a:t>selecting salient sentences </a:t>
            </a:r>
            <a:r>
              <a:rPr lang="en-US" sz="2400" dirty="0"/>
              <a:t>in the documents.</a:t>
            </a:r>
            <a:endParaRPr sz="24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-US" sz="2400" dirty="0"/>
              <a:t>Abstractive summarization</a:t>
            </a:r>
            <a:endParaRPr sz="2400" dirty="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-US" sz="2400" dirty="0"/>
              <a:t>Generate </a:t>
            </a:r>
            <a:r>
              <a:rPr lang="en-US" sz="2400" dirty="0">
                <a:solidFill>
                  <a:srgbClr val="0070C0"/>
                </a:solidFill>
              </a:rPr>
              <a:t>novel words </a:t>
            </a:r>
            <a:r>
              <a:rPr lang="en-US" sz="2400" dirty="0"/>
              <a:t>and phrases not featured in the source text</a:t>
            </a:r>
            <a:r>
              <a:rPr lang="en-US" sz="2400" dirty="0">
                <a:solidFill>
                  <a:srgbClr val="595959"/>
                </a:solidFill>
              </a:rPr>
              <a:t>.</a:t>
            </a:r>
            <a:endParaRPr sz="24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595959"/>
              </a:solidFill>
            </a:endParaRPr>
          </a:p>
        </p:txBody>
      </p:sp>
      <p:pic>
        <p:nvPicPr>
          <p:cNvPr id="6" name="Google Shape;76;p11">
            <a:extLst>
              <a:ext uri="{FF2B5EF4-FFF2-40B4-BE49-F238E27FC236}">
                <a16:creationId xmlns:a16="http://schemas.microsoft.com/office/drawing/2014/main" id="{17D36E7F-0606-8B86-BFC5-36D0B8100D4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6271" y="4159241"/>
            <a:ext cx="4111619" cy="21124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7;p11">
            <a:extLst>
              <a:ext uri="{FF2B5EF4-FFF2-40B4-BE49-F238E27FC236}">
                <a16:creationId xmlns:a16="http://schemas.microsoft.com/office/drawing/2014/main" id="{422B304C-514A-6E96-5D68-63F3DC6FDCBF}"/>
              </a:ext>
            </a:extLst>
          </p:cNvPr>
          <p:cNvSpPr txBox="1"/>
          <p:nvPr/>
        </p:nvSpPr>
        <p:spPr>
          <a:xfrm>
            <a:off x="5338161" y="4246334"/>
            <a:ext cx="6127498" cy="19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Example: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Queen's Birthday holiday road toll stands at zero for the first time since records began.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Ext summary:</a:t>
            </a:r>
            <a:r>
              <a:rPr lang="en-US" dirty="0"/>
              <a:t> The Queen's holiday road toll stands at zero.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Abs summary:</a:t>
            </a:r>
            <a:r>
              <a:rPr lang="en-US" dirty="0"/>
              <a:t> The Queen's holiday slashes road toll.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0809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Outline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50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DB3AAD-354D-FDDB-AC3F-195AFC38907F}"/>
              </a:ext>
            </a:extLst>
          </p:cNvPr>
          <p:cNvSpPr txBox="1"/>
          <p:nvPr/>
        </p:nvSpPr>
        <p:spPr>
          <a:xfrm>
            <a:off x="1257300" y="1874520"/>
            <a:ext cx="825246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GPT-2 (native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T5 (Hugging Face Dataset and Trainer)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FAC197-7883-1C8A-0456-734B5D918DD9}"/>
              </a:ext>
            </a:extLst>
          </p:cNvPr>
          <p:cNvSpPr/>
          <p:nvPr/>
        </p:nvSpPr>
        <p:spPr>
          <a:xfrm>
            <a:off x="1566132" y="2565866"/>
            <a:ext cx="4819678" cy="4517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85048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17C34C-CE7F-5C89-AACD-A0390458A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T5 </a:t>
            </a:r>
            <a:r>
              <a:rPr kumimoji="1" lang="en-US" altLang="zh-TW" baseline="30000" dirty="0"/>
              <a:t>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BE8CCB-2526-80FE-D730-09C067ED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51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4E09FC6-185E-B9E4-D512-6D642902C720}"/>
              </a:ext>
            </a:extLst>
          </p:cNvPr>
          <p:cNvSpPr txBox="1"/>
          <p:nvPr/>
        </p:nvSpPr>
        <p:spPr>
          <a:xfrm>
            <a:off x="5329003" y="816764"/>
            <a:ext cx="62098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[4] </a:t>
            </a:r>
            <a:r>
              <a:rPr lang="en" altLang="zh-TW" sz="1400" dirty="0" err="1"/>
              <a:t>Raffel</a:t>
            </a:r>
            <a:r>
              <a:rPr lang="en" altLang="zh-TW" sz="1400" dirty="0"/>
              <a:t>, Colin, et al. "Exploring the limits of transfer learning with a unified text-to-text transformer." </a:t>
            </a:r>
            <a:r>
              <a:rPr lang="en" altLang="zh-TW" sz="1400" i="1" dirty="0"/>
              <a:t>Journal of machine learning research</a:t>
            </a:r>
            <a:r>
              <a:rPr lang="en" altLang="zh-TW" sz="1400" dirty="0"/>
              <a:t> 21.140 (2020): 1-67.</a:t>
            </a:r>
            <a:endParaRPr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9B8A689-7CA3-13BB-E912-D5BA1353B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05210"/>
            <a:ext cx="7772400" cy="429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3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055D0-A45C-DAD8-0B6D-857A3E13C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Language Model vs. Seq2seq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6D2A212-34E2-32CC-9CB2-7E77FA73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BF41E46-D944-FBAC-03A1-467DC9E3E858}"/>
              </a:ext>
            </a:extLst>
          </p:cNvPr>
          <p:cNvSpPr/>
          <p:nvPr/>
        </p:nvSpPr>
        <p:spPr>
          <a:xfrm>
            <a:off x="967665" y="232015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Casual Language Model</a:t>
            </a:r>
          </a:p>
          <a:p>
            <a:pPr algn="ctr"/>
            <a:r>
              <a:rPr kumimoji="1" lang="en-US" altLang="zh-TW" dirty="0"/>
              <a:t>(E.g., GPT)</a:t>
            </a:r>
            <a:endParaRPr kumimoji="1" lang="zh-TW" altLang="en-US" dirty="0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DBE0D038-9D7D-A7B1-9AC2-F10098C3DC80}"/>
              </a:ext>
            </a:extLst>
          </p:cNvPr>
          <p:cNvSpPr/>
          <p:nvPr/>
        </p:nvSpPr>
        <p:spPr>
          <a:xfrm>
            <a:off x="967665" y="4509920"/>
            <a:ext cx="3293616" cy="852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Sequence to sequence Model</a:t>
            </a:r>
            <a:endParaRPr kumimoji="1" lang="zh-TW" altLang="en-US" dirty="0"/>
          </a:p>
          <a:p>
            <a:pPr algn="ctr"/>
            <a:r>
              <a:rPr kumimoji="1" lang="en-US" altLang="zh-TW" dirty="0"/>
              <a:t>(E.g., T5; Vanilla Transformers)</a:t>
            </a:r>
            <a:endParaRPr kumimoji="1" lang="zh-TW" altLang="en-US" dirty="0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4F4AE903-56BD-2BEB-D329-EE73CBEB5245}"/>
              </a:ext>
            </a:extLst>
          </p:cNvPr>
          <p:cNvSpPr/>
          <p:nvPr/>
        </p:nvSpPr>
        <p:spPr>
          <a:xfrm>
            <a:off x="4527948" y="4588459"/>
            <a:ext cx="2978792" cy="80796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7DF4FD09-A9A1-855F-791D-826D35AE6724}"/>
              </a:ext>
            </a:extLst>
          </p:cNvPr>
          <p:cNvSpPr/>
          <p:nvPr/>
        </p:nvSpPr>
        <p:spPr>
          <a:xfrm>
            <a:off x="8672156" y="4588462"/>
            <a:ext cx="3046365" cy="80796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E669878-E525-49C0-F4DF-B056B322C5C0}"/>
              </a:ext>
            </a:extLst>
          </p:cNvPr>
          <p:cNvSpPr/>
          <p:nvPr/>
        </p:nvSpPr>
        <p:spPr>
          <a:xfrm>
            <a:off x="4563683" y="5716559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5C499C5C-B11A-1F9A-AB06-30E078A77F6F}"/>
              </a:ext>
            </a:extLst>
          </p:cNvPr>
          <p:cNvSpPr/>
          <p:nvPr/>
        </p:nvSpPr>
        <p:spPr>
          <a:xfrm>
            <a:off x="4941635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863DBD05-9FFE-53C8-895E-DFE8382728F1}"/>
              </a:ext>
            </a:extLst>
          </p:cNvPr>
          <p:cNvSpPr/>
          <p:nvPr/>
        </p:nvSpPr>
        <p:spPr>
          <a:xfrm>
            <a:off x="6831395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AA7D898-04C9-C54B-EBFB-DEE9FFC6C8C4}"/>
              </a:ext>
            </a:extLst>
          </p:cNvPr>
          <p:cNvSpPr/>
          <p:nvPr/>
        </p:nvSpPr>
        <p:spPr>
          <a:xfrm>
            <a:off x="7209346" y="5716558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8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063100D6-7314-EB0D-73C8-9ECCEA1E7F26}"/>
              </a:ext>
            </a:extLst>
          </p:cNvPr>
          <p:cNvSpPr/>
          <p:nvPr/>
        </p:nvSpPr>
        <p:spPr>
          <a:xfrm>
            <a:off x="5319587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37F31A33-BB1A-3F77-3832-0D2AF738EF71}"/>
              </a:ext>
            </a:extLst>
          </p:cNvPr>
          <p:cNvSpPr/>
          <p:nvPr/>
        </p:nvSpPr>
        <p:spPr>
          <a:xfrm>
            <a:off x="5697539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DBFC0AF8-35CB-4686-048A-5D0A65CFF029}"/>
              </a:ext>
            </a:extLst>
          </p:cNvPr>
          <p:cNvSpPr/>
          <p:nvPr/>
        </p:nvSpPr>
        <p:spPr>
          <a:xfrm>
            <a:off x="6075491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D0457C6F-DA59-D183-BA3F-F3013DF50E07}"/>
              </a:ext>
            </a:extLst>
          </p:cNvPr>
          <p:cNvSpPr/>
          <p:nvPr/>
        </p:nvSpPr>
        <p:spPr>
          <a:xfrm>
            <a:off x="6453443" y="5716560"/>
            <a:ext cx="350798" cy="32261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x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269366F-2E22-FBAF-B3F2-90804A46B418}"/>
              </a:ext>
            </a:extLst>
          </p:cNvPr>
          <p:cNvCxnSpPr>
            <a:cxnSpLocks/>
          </p:cNvCxnSpPr>
          <p:nvPr/>
        </p:nvCxnSpPr>
        <p:spPr>
          <a:xfrm flipV="1">
            <a:off x="47496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65CA4576-5CA8-18F4-48E6-F9274A3AEE3A}"/>
              </a:ext>
            </a:extLst>
          </p:cNvPr>
          <p:cNvCxnSpPr>
            <a:cxnSpLocks/>
          </p:cNvCxnSpPr>
          <p:nvPr/>
        </p:nvCxnSpPr>
        <p:spPr>
          <a:xfrm flipV="1">
            <a:off x="51257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F0225A54-76B6-9D00-93C7-A22B989C1B94}"/>
              </a:ext>
            </a:extLst>
          </p:cNvPr>
          <p:cNvCxnSpPr>
            <a:cxnSpLocks/>
          </p:cNvCxnSpPr>
          <p:nvPr/>
        </p:nvCxnSpPr>
        <p:spPr>
          <a:xfrm flipV="1">
            <a:off x="55019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F064B0E-BF68-9D6E-EA5E-385042196A7B}"/>
              </a:ext>
            </a:extLst>
          </p:cNvPr>
          <p:cNvCxnSpPr>
            <a:cxnSpLocks/>
          </p:cNvCxnSpPr>
          <p:nvPr/>
        </p:nvCxnSpPr>
        <p:spPr>
          <a:xfrm flipV="1">
            <a:off x="58780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67405FE3-FE48-C33E-3C19-382A1F80C378}"/>
              </a:ext>
            </a:extLst>
          </p:cNvPr>
          <p:cNvCxnSpPr>
            <a:cxnSpLocks/>
          </p:cNvCxnSpPr>
          <p:nvPr/>
        </p:nvCxnSpPr>
        <p:spPr>
          <a:xfrm flipV="1">
            <a:off x="62542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AD243CF5-9AEF-58BE-B323-D966E996B45A}"/>
              </a:ext>
            </a:extLst>
          </p:cNvPr>
          <p:cNvCxnSpPr>
            <a:cxnSpLocks/>
          </p:cNvCxnSpPr>
          <p:nvPr/>
        </p:nvCxnSpPr>
        <p:spPr>
          <a:xfrm flipV="1">
            <a:off x="663035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4B0BF50A-38B2-02E5-A5D1-31DD43ADBDBC}"/>
              </a:ext>
            </a:extLst>
          </p:cNvPr>
          <p:cNvCxnSpPr>
            <a:cxnSpLocks/>
          </p:cNvCxnSpPr>
          <p:nvPr/>
        </p:nvCxnSpPr>
        <p:spPr>
          <a:xfrm flipV="1">
            <a:off x="7006509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4B18EBD0-B9F4-E09A-069B-4C1B97F92828}"/>
              </a:ext>
            </a:extLst>
          </p:cNvPr>
          <p:cNvCxnSpPr>
            <a:cxnSpLocks/>
          </p:cNvCxnSpPr>
          <p:nvPr/>
        </p:nvCxnSpPr>
        <p:spPr>
          <a:xfrm flipV="1">
            <a:off x="738265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AA0194E-F83B-3E56-E79F-2DABDB0D8265}"/>
              </a:ext>
            </a:extLst>
          </p:cNvPr>
          <p:cNvCxnSpPr>
            <a:cxnSpLocks/>
          </p:cNvCxnSpPr>
          <p:nvPr/>
        </p:nvCxnSpPr>
        <p:spPr>
          <a:xfrm flipV="1">
            <a:off x="881385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FDEFCB87-026A-9026-A04F-04EBE5D4D9D1}"/>
              </a:ext>
            </a:extLst>
          </p:cNvPr>
          <p:cNvCxnSpPr>
            <a:cxnSpLocks/>
          </p:cNvCxnSpPr>
          <p:nvPr/>
        </p:nvCxnSpPr>
        <p:spPr>
          <a:xfrm flipV="1">
            <a:off x="919695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9AD805DE-E44D-A647-FDD9-CED47EC77EB8}"/>
              </a:ext>
            </a:extLst>
          </p:cNvPr>
          <p:cNvCxnSpPr>
            <a:cxnSpLocks/>
          </p:cNvCxnSpPr>
          <p:nvPr/>
        </p:nvCxnSpPr>
        <p:spPr>
          <a:xfrm flipV="1">
            <a:off x="958004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95048278-B1ED-D2AD-AEA3-7DBA264D27CE}"/>
              </a:ext>
            </a:extLst>
          </p:cNvPr>
          <p:cNvCxnSpPr>
            <a:cxnSpLocks/>
          </p:cNvCxnSpPr>
          <p:nvPr/>
        </p:nvCxnSpPr>
        <p:spPr>
          <a:xfrm flipV="1">
            <a:off x="996314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FF48A63D-85BF-4AAB-3045-C67434CCFBDA}"/>
              </a:ext>
            </a:extLst>
          </p:cNvPr>
          <p:cNvCxnSpPr>
            <a:cxnSpLocks/>
          </p:cNvCxnSpPr>
          <p:nvPr/>
        </p:nvCxnSpPr>
        <p:spPr>
          <a:xfrm flipV="1">
            <a:off x="1034623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24921AC9-9BDE-6C32-3974-35E0607368AD}"/>
              </a:ext>
            </a:extLst>
          </p:cNvPr>
          <p:cNvCxnSpPr>
            <a:cxnSpLocks/>
          </p:cNvCxnSpPr>
          <p:nvPr/>
        </p:nvCxnSpPr>
        <p:spPr>
          <a:xfrm flipV="1">
            <a:off x="10729331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C4ECA428-F6D6-E108-358F-8C231B4B7BE1}"/>
              </a:ext>
            </a:extLst>
          </p:cNvPr>
          <p:cNvCxnSpPr>
            <a:cxnSpLocks/>
          </p:cNvCxnSpPr>
          <p:nvPr/>
        </p:nvCxnSpPr>
        <p:spPr>
          <a:xfrm flipV="1">
            <a:off x="11112426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AD11D974-888E-C6FC-69F2-113494987784}"/>
              </a:ext>
            </a:extLst>
          </p:cNvPr>
          <p:cNvCxnSpPr>
            <a:cxnSpLocks/>
          </p:cNvCxnSpPr>
          <p:nvPr/>
        </p:nvCxnSpPr>
        <p:spPr>
          <a:xfrm flipV="1">
            <a:off x="11495520" y="54492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6BCE7374-7B24-3FC3-C0B4-1EF577EFC40F}"/>
              </a:ext>
            </a:extLst>
          </p:cNvPr>
          <p:cNvSpPr/>
          <p:nvPr/>
        </p:nvSpPr>
        <p:spPr>
          <a:xfrm>
            <a:off x="9408267" y="3965628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FDA4A1C4-A72B-F82C-EA8D-EE31F9443D95}"/>
              </a:ext>
            </a:extLst>
          </p:cNvPr>
          <p:cNvSpPr/>
          <p:nvPr/>
        </p:nvSpPr>
        <p:spPr>
          <a:xfrm>
            <a:off x="9788278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8FDB9E3B-46C0-4791-9C33-553BCD853BD9}"/>
              </a:ext>
            </a:extLst>
          </p:cNvPr>
          <p:cNvSpPr/>
          <p:nvPr/>
        </p:nvSpPr>
        <p:spPr>
          <a:xfrm>
            <a:off x="10168289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66FE83E0-8079-DABF-A5B7-BACC753275C5}"/>
              </a:ext>
            </a:extLst>
          </p:cNvPr>
          <p:cNvSpPr/>
          <p:nvPr/>
        </p:nvSpPr>
        <p:spPr>
          <a:xfrm>
            <a:off x="10548300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53CF6213-9778-E2FA-8D63-D46E1EFF803B}"/>
              </a:ext>
            </a:extLst>
          </p:cNvPr>
          <p:cNvCxnSpPr>
            <a:cxnSpLocks/>
          </p:cNvCxnSpPr>
          <p:nvPr/>
        </p:nvCxnSpPr>
        <p:spPr>
          <a:xfrm flipV="1">
            <a:off x="9581603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67A1CB40-B9D1-3A8D-636D-F6200B2140EB}"/>
              </a:ext>
            </a:extLst>
          </p:cNvPr>
          <p:cNvCxnSpPr>
            <a:cxnSpLocks/>
          </p:cNvCxnSpPr>
          <p:nvPr/>
        </p:nvCxnSpPr>
        <p:spPr>
          <a:xfrm flipV="1">
            <a:off x="9965424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06DCB5BA-0B07-38B3-3D14-A83A8C201549}"/>
              </a:ext>
            </a:extLst>
          </p:cNvPr>
          <p:cNvCxnSpPr>
            <a:cxnSpLocks/>
          </p:cNvCxnSpPr>
          <p:nvPr/>
        </p:nvCxnSpPr>
        <p:spPr>
          <a:xfrm flipV="1">
            <a:off x="10349245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57AE99A1-1B88-E1B5-1C7C-C1FC52821A37}"/>
              </a:ext>
            </a:extLst>
          </p:cNvPr>
          <p:cNvCxnSpPr>
            <a:cxnSpLocks/>
          </p:cNvCxnSpPr>
          <p:nvPr/>
        </p:nvCxnSpPr>
        <p:spPr>
          <a:xfrm flipV="1">
            <a:off x="10733066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圓角矩形 67">
            <a:extLst>
              <a:ext uri="{FF2B5EF4-FFF2-40B4-BE49-F238E27FC236}">
                <a16:creationId xmlns:a16="http://schemas.microsoft.com/office/drawing/2014/main" id="{16C18930-1813-8D7A-F205-506A81D0B904}"/>
              </a:ext>
            </a:extLst>
          </p:cNvPr>
          <p:cNvSpPr/>
          <p:nvPr/>
        </p:nvSpPr>
        <p:spPr>
          <a:xfrm>
            <a:off x="7726327" y="4842368"/>
            <a:ext cx="770910" cy="3001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Attention</a:t>
            </a:r>
            <a:endParaRPr kumimoji="1" lang="zh-TW" altLang="en-US" sz="1000" dirty="0">
              <a:solidFill>
                <a:schemeClr val="tx1"/>
              </a:solidFill>
            </a:endParaRPr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F9AFECFB-085C-97F6-F513-CA026F0441AE}"/>
              </a:ext>
            </a:extLst>
          </p:cNvPr>
          <p:cNvCxnSpPr>
            <a:cxnSpLocks/>
            <a:stCxn id="26" idx="3"/>
            <a:endCxn id="68" idx="1"/>
          </p:cNvCxnSpPr>
          <p:nvPr/>
        </p:nvCxnSpPr>
        <p:spPr>
          <a:xfrm>
            <a:off x="7506740" y="4992444"/>
            <a:ext cx="219587" cy="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FEB074F5-86EF-1782-F949-8A6D166CE782}"/>
              </a:ext>
            </a:extLst>
          </p:cNvPr>
          <p:cNvCxnSpPr>
            <a:cxnSpLocks/>
            <a:stCxn id="68" idx="3"/>
            <a:endCxn id="27" idx="1"/>
          </p:cNvCxnSpPr>
          <p:nvPr/>
        </p:nvCxnSpPr>
        <p:spPr>
          <a:xfrm>
            <a:off x="8497237" y="4992447"/>
            <a:ext cx="174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7FC963BB-C730-F477-DD11-26AA7E9C1A01}"/>
              </a:ext>
            </a:extLst>
          </p:cNvPr>
          <p:cNvSpPr/>
          <p:nvPr/>
        </p:nvSpPr>
        <p:spPr>
          <a:xfrm>
            <a:off x="9028256" y="3965629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71014BAD-3C90-058B-D21A-C43E5D918572}"/>
              </a:ext>
            </a:extLst>
          </p:cNvPr>
          <p:cNvCxnSpPr>
            <a:cxnSpLocks/>
          </p:cNvCxnSpPr>
          <p:nvPr/>
        </p:nvCxnSpPr>
        <p:spPr>
          <a:xfrm flipV="1">
            <a:off x="9197782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圓角矩形 72">
            <a:extLst>
              <a:ext uri="{FF2B5EF4-FFF2-40B4-BE49-F238E27FC236}">
                <a16:creationId xmlns:a16="http://schemas.microsoft.com/office/drawing/2014/main" id="{5A0A43AF-668B-046A-510B-70A33AC114AC}"/>
              </a:ext>
            </a:extLst>
          </p:cNvPr>
          <p:cNvSpPr/>
          <p:nvPr/>
        </p:nvSpPr>
        <p:spPr>
          <a:xfrm>
            <a:off x="10928311" y="3961096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5889DB73-5BF4-6F9C-AEB8-391CF7A0C82F}"/>
              </a:ext>
            </a:extLst>
          </p:cNvPr>
          <p:cNvCxnSpPr>
            <a:cxnSpLocks/>
          </p:cNvCxnSpPr>
          <p:nvPr/>
        </p:nvCxnSpPr>
        <p:spPr>
          <a:xfrm flipV="1">
            <a:off x="11116887" y="43271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FC5EA9A1-4270-87CD-4522-8BA466F69B38}"/>
              </a:ext>
            </a:extLst>
          </p:cNvPr>
          <p:cNvSpPr/>
          <p:nvPr/>
        </p:nvSpPr>
        <p:spPr>
          <a:xfrm>
            <a:off x="11308321" y="3961095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8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763A2135-FFC6-106B-D2A7-F55838A23480}"/>
              </a:ext>
            </a:extLst>
          </p:cNvPr>
          <p:cNvCxnSpPr>
            <a:cxnSpLocks/>
          </p:cNvCxnSpPr>
          <p:nvPr/>
        </p:nvCxnSpPr>
        <p:spPr>
          <a:xfrm flipV="1">
            <a:off x="11500709" y="4327189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489D1A5F-3383-58A2-08F3-B72F2F45BBCC}"/>
              </a:ext>
            </a:extLst>
          </p:cNvPr>
          <p:cNvSpPr/>
          <p:nvPr/>
        </p:nvSpPr>
        <p:spPr>
          <a:xfrm>
            <a:off x="8648245" y="3961095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ECC305A4-1D98-99D7-09D3-2C23BBC95B65}"/>
              </a:ext>
            </a:extLst>
          </p:cNvPr>
          <p:cNvCxnSpPr>
            <a:cxnSpLocks/>
          </p:cNvCxnSpPr>
          <p:nvPr/>
        </p:nvCxnSpPr>
        <p:spPr>
          <a:xfrm flipV="1">
            <a:off x="8813961" y="4331723"/>
            <a:ext cx="0" cy="22653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圓角矩形 196">
            <a:extLst>
              <a:ext uri="{FF2B5EF4-FFF2-40B4-BE49-F238E27FC236}">
                <a16:creationId xmlns:a16="http://schemas.microsoft.com/office/drawing/2014/main" id="{51A44291-E63E-7749-D615-FA1E15D1C2DF}"/>
              </a:ext>
            </a:extLst>
          </p:cNvPr>
          <p:cNvSpPr/>
          <p:nvPr/>
        </p:nvSpPr>
        <p:spPr>
          <a:xfrm>
            <a:off x="9408267" y="5722016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2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8" name="圓角矩形 197">
            <a:extLst>
              <a:ext uri="{FF2B5EF4-FFF2-40B4-BE49-F238E27FC236}">
                <a16:creationId xmlns:a16="http://schemas.microsoft.com/office/drawing/2014/main" id="{6A8F4BD2-7AF6-AB60-0107-704541601483}"/>
              </a:ext>
            </a:extLst>
          </p:cNvPr>
          <p:cNvSpPr/>
          <p:nvPr/>
        </p:nvSpPr>
        <p:spPr>
          <a:xfrm>
            <a:off x="9788278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3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99" name="圓角矩形 198">
            <a:extLst>
              <a:ext uri="{FF2B5EF4-FFF2-40B4-BE49-F238E27FC236}">
                <a16:creationId xmlns:a16="http://schemas.microsoft.com/office/drawing/2014/main" id="{F279F217-730C-E0F0-0E69-9B38FFA0BD75}"/>
              </a:ext>
            </a:extLst>
          </p:cNvPr>
          <p:cNvSpPr/>
          <p:nvPr/>
        </p:nvSpPr>
        <p:spPr>
          <a:xfrm>
            <a:off x="10168289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4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0" name="圓角矩形 199">
            <a:extLst>
              <a:ext uri="{FF2B5EF4-FFF2-40B4-BE49-F238E27FC236}">
                <a16:creationId xmlns:a16="http://schemas.microsoft.com/office/drawing/2014/main" id="{1C46CEF6-E60A-E4C2-AEB3-CCC3B0C25B98}"/>
              </a:ext>
            </a:extLst>
          </p:cNvPr>
          <p:cNvSpPr/>
          <p:nvPr/>
        </p:nvSpPr>
        <p:spPr>
          <a:xfrm>
            <a:off x="10548300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5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1" name="圓角矩形 200">
            <a:extLst>
              <a:ext uri="{FF2B5EF4-FFF2-40B4-BE49-F238E27FC236}">
                <a16:creationId xmlns:a16="http://schemas.microsoft.com/office/drawing/2014/main" id="{0BEBE6E3-C7EA-CAF4-E4D2-AB345A280C8B}"/>
              </a:ext>
            </a:extLst>
          </p:cNvPr>
          <p:cNvSpPr/>
          <p:nvPr/>
        </p:nvSpPr>
        <p:spPr>
          <a:xfrm>
            <a:off x="9028256" y="5722017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1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2" name="圓角矩形 201">
            <a:extLst>
              <a:ext uri="{FF2B5EF4-FFF2-40B4-BE49-F238E27FC236}">
                <a16:creationId xmlns:a16="http://schemas.microsoft.com/office/drawing/2014/main" id="{8B6BAC64-E231-F06A-29DA-B57F032FC31E}"/>
              </a:ext>
            </a:extLst>
          </p:cNvPr>
          <p:cNvSpPr/>
          <p:nvPr/>
        </p:nvSpPr>
        <p:spPr>
          <a:xfrm>
            <a:off x="10928311" y="5717484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6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3" name="圓角矩形 202">
            <a:extLst>
              <a:ext uri="{FF2B5EF4-FFF2-40B4-BE49-F238E27FC236}">
                <a16:creationId xmlns:a16="http://schemas.microsoft.com/office/drawing/2014/main" id="{62820BA0-0EF4-B79B-F131-1CD9579B0763}"/>
              </a:ext>
            </a:extLst>
          </p:cNvPr>
          <p:cNvSpPr/>
          <p:nvPr/>
        </p:nvSpPr>
        <p:spPr>
          <a:xfrm>
            <a:off x="11308321" y="5717483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y</a:t>
            </a:r>
            <a:r>
              <a:rPr kumimoji="1" lang="en-US" altLang="zh-TW" sz="1200" baseline="-25000" dirty="0">
                <a:solidFill>
                  <a:schemeClr val="tx1"/>
                </a:solidFill>
              </a:rPr>
              <a:t>7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4" name="圓角矩形 203">
            <a:extLst>
              <a:ext uri="{FF2B5EF4-FFF2-40B4-BE49-F238E27FC236}">
                <a16:creationId xmlns:a16="http://schemas.microsoft.com/office/drawing/2014/main" id="{308095FB-D59F-5D09-74BF-05DFD766ABA2}"/>
              </a:ext>
            </a:extLst>
          </p:cNvPr>
          <p:cNvSpPr/>
          <p:nvPr/>
        </p:nvSpPr>
        <p:spPr>
          <a:xfrm>
            <a:off x="8648245" y="5717483"/>
            <a:ext cx="346711" cy="32261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_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205" name="圓角矩形 204">
            <a:extLst>
              <a:ext uri="{FF2B5EF4-FFF2-40B4-BE49-F238E27FC236}">
                <a16:creationId xmlns:a16="http://schemas.microsoft.com/office/drawing/2014/main" id="{1F41B6BA-E797-97B8-0EF3-2E15E572D967}"/>
              </a:ext>
            </a:extLst>
          </p:cNvPr>
          <p:cNvSpPr/>
          <p:nvPr/>
        </p:nvSpPr>
        <p:spPr>
          <a:xfrm>
            <a:off x="5844585" y="2520952"/>
            <a:ext cx="4055873" cy="375953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Language 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6" name="圓角矩形 205">
            <a:extLst>
              <a:ext uri="{FF2B5EF4-FFF2-40B4-BE49-F238E27FC236}">
                <a16:creationId xmlns:a16="http://schemas.microsoft.com/office/drawing/2014/main" id="{A3AAC9E2-C441-6D0C-9F33-4F211C850C77}"/>
              </a:ext>
            </a:extLst>
          </p:cNvPr>
          <p:cNvSpPr/>
          <p:nvPr/>
        </p:nvSpPr>
        <p:spPr>
          <a:xfrm>
            <a:off x="592631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7" name="圓角矩形 206">
            <a:extLst>
              <a:ext uri="{FF2B5EF4-FFF2-40B4-BE49-F238E27FC236}">
                <a16:creationId xmlns:a16="http://schemas.microsoft.com/office/drawing/2014/main" id="{6D13B643-7034-6339-BF02-1BDC95039575}"/>
              </a:ext>
            </a:extLst>
          </p:cNvPr>
          <p:cNvSpPr/>
          <p:nvPr/>
        </p:nvSpPr>
        <p:spPr>
          <a:xfrm>
            <a:off x="884089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8" name="圓角矩形 207">
            <a:extLst>
              <a:ext uri="{FF2B5EF4-FFF2-40B4-BE49-F238E27FC236}">
                <a16:creationId xmlns:a16="http://schemas.microsoft.com/office/drawing/2014/main" id="{C0C51650-7109-AF35-3435-31B6CE315030}"/>
              </a:ext>
            </a:extLst>
          </p:cNvPr>
          <p:cNvSpPr/>
          <p:nvPr/>
        </p:nvSpPr>
        <p:spPr>
          <a:xfrm>
            <a:off x="9423808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9" name="圓角矩形 208">
            <a:extLst>
              <a:ext uri="{FF2B5EF4-FFF2-40B4-BE49-F238E27FC236}">
                <a16:creationId xmlns:a16="http://schemas.microsoft.com/office/drawing/2014/main" id="{290BD195-F2E0-9E28-2075-E54311FE8559}"/>
              </a:ext>
            </a:extLst>
          </p:cNvPr>
          <p:cNvSpPr/>
          <p:nvPr/>
        </p:nvSpPr>
        <p:spPr>
          <a:xfrm>
            <a:off x="650923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0" name="圓角矩形 209">
            <a:extLst>
              <a:ext uri="{FF2B5EF4-FFF2-40B4-BE49-F238E27FC236}">
                <a16:creationId xmlns:a16="http://schemas.microsoft.com/office/drawing/2014/main" id="{F3ED4753-846C-B172-49E4-DDACEAE10876}"/>
              </a:ext>
            </a:extLst>
          </p:cNvPr>
          <p:cNvSpPr/>
          <p:nvPr/>
        </p:nvSpPr>
        <p:spPr>
          <a:xfrm>
            <a:off x="709214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1" name="圓角矩形 210">
            <a:extLst>
              <a:ext uri="{FF2B5EF4-FFF2-40B4-BE49-F238E27FC236}">
                <a16:creationId xmlns:a16="http://schemas.microsoft.com/office/drawing/2014/main" id="{145FEF27-E92C-18A4-C5F0-32106561DE54}"/>
              </a:ext>
            </a:extLst>
          </p:cNvPr>
          <p:cNvSpPr/>
          <p:nvPr/>
        </p:nvSpPr>
        <p:spPr>
          <a:xfrm>
            <a:off x="7675061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2" name="圓角矩形 211">
            <a:extLst>
              <a:ext uri="{FF2B5EF4-FFF2-40B4-BE49-F238E27FC236}">
                <a16:creationId xmlns:a16="http://schemas.microsoft.com/office/drawing/2014/main" id="{E0E08958-E35D-E61B-841C-6D99F062BBBB}"/>
              </a:ext>
            </a:extLst>
          </p:cNvPr>
          <p:cNvSpPr/>
          <p:nvPr/>
        </p:nvSpPr>
        <p:spPr>
          <a:xfrm>
            <a:off x="8257976" y="315379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3" name="圓角矩形 212">
            <a:extLst>
              <a:ext uri="{FF2B5EF4-FFF2-40B4-BE49-F238E27FC236}">
                <a16:creationId xmlns:a16="http://schemas.microsoft.com/office/drawing/2014/main" id="{A2BB6D5A-4094-2225-9B93-9C50B7335F67}"/>
              </a:ext>
            </a:extLst>
          </p:cNvPr>
          <p:cNvSpPr/>
          <p:nvPr/>
        </p:nvSpPr>
        <p:spPr>
          <a:xfrm>
            <a:off x="9423808" y="190646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14" name="直線箭頭接點 213">
            <a:extLst>
              <a:ext uri="{FF2B5EF4-FFF2-40B4-BE49-F238E27FC236}">
                <a16:creationId xmlns:a16="http://schemas.microsoft.com/office/drawing/2014/main" id="{BDCBAFB3-2E12-0CC8-6207-D2058379F4A1}"/>
              </a:ext>
            </a:extLst>
          </p:cNvPr>
          <p:cNvCxnSpPr>
            <a:cxnSpLocks/>
          </p:cNvCxnSpPr>
          <p:nvPr/>
        </p:nvCxnSpPr>
        <p:spPr>
          <a:xfrm flipV="1">
            <a:off x="9642394" y="2309053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箭頭接點 214">
            <a:extLst>
              <a:ext uri="{FF2B5EF4-FFF2-40B4-BE49-F238E27FC236}">
                <a16:creationId xmlns:a16="http://schemas.microsoft.com/office/drawing/2014/main" id="{BB238ADC-07E4-946E-039F-E6501735D845}"/>
              </a:ext>
            </a:extLst>
          </p:cNvPr>
          <p:cNvCxnSpPr>
            <a:cxnSpLocks/>
          </p:cNvCxnSpPr>
          <p:nvPr/>
        </p:nvCxnSpPr>
        <p:spPr>
          <a:xfrm flipV="1">
            <a:off x="9646361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箭頭接點 215">
            <a:extLst>
              <a:ext uri="{FF2B5EF4-FFF2-40B4-BE49-F238E27FC236}">
                <a16:creationId xmlns:a16="http://schemas.microsoft.com/office/drawing/2014/main" id="{00354EDA-CD8B-B2A4-39FD-5000F51BC959}"/>
              </a:ext>
            </a:extLst>
          </p:cNvPr>
          <p:cNvCxnSpPr>
            <a:cxnSpLocks/>
          </p:cNvCxnSpPr>
          <p:nvPr/>
        </p:nvCxnSpPr>
        <p:spPr>
          <a:xfrm flipV="1">
            <a:off x="905355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箭頭接點 216">
            <a:extLst>
              <a:ext uri="{FF2B5EF4-FFF2-40B4-BE49-F238E27FC236}">
                <a16:creationId xmlns:a16="http://schemas.microsoft.com/office/drawing/2014/main" id="{76C38B0A-25CB-24BD-A92D-D4D02502F954}"/>
              </a:ext>
            </a:extLst>
          </p:cNvPr>
          <p:cNvCxnSpPr>
            <a:cxnSpLocks/>
          </p:cNvCxnSpPr>
          <p:nvPr/>
        </p:nvCxnSpPr>
        <p:spPr>
          <a:xfrm flipV="1">
            <a:off x="8470866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箭頭接點 217">
            <a:extLst>
              <a:ext uri="{FF2B5EF4-FFF2-40B4-BE49-F238E27FC236}">
                <a16:creationId xmlns:a16="http://schemas.microsoft.com/office/drawing/2014/main" id="{2F70C105-B59D-E613-1BEC-9FBB44FC7757}"/>
              </a:ext>
            </a:extLst>
          </p:cNvPr>
          <p:cNvCxnSpPr>
            <a:cxnSpLocks/>
          </p:cNvCxnSpPr>
          <p:nvPr/>
        </p:nvCxnSpPr>
        <p:spPr>
          <a:xfrm flipV="1">
            <a:off x="7888178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直線箭頭接點 218">
            <a:extLst>
              <a:ext uri="{FF2B5EF4-FFF2-40B4-BE49-F238E27FC236}">
                <a16:creationId xmlns:a16="http://schemas.microsoft.com/office/drawing/2014/main" id="{3CFE5BD8-0673-A9E7-104B-03D44A6ACB91}"/>
              </a:ext>
            </a:extLst>
          </p:cNvPr>
          <p:cNvCxnSpPr>
            <a:cxnSpLocks/>
          </p:cNvCxnSpPr>
          <p:nvPr/>
        </p:nvCxnSpPr>
        <p:spPr>
          <a:xfrm flipV="1">
            <a:off x="7305490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直線箭頭接點 219">
            <a:extLst>
              <a:ext uri="{FF2B5EF4-FFF2-40B4-BE49-F238E27FC236}">
                <a16:creationId xmlns:a16="http://schemas.microsoft.com/office/drawing/2014/main" id="{719E466A-A0CE-23EA-7A9D-AA6EF9736DFF}"/>
              </a:ext>
            </a:extLst>
          </p:cNvPr>
          <p:cNvCxnSpPr>
            <a:cxnSpLocks/>
          </p:cNvCxnSpPr>
          <p:nvPr/>
        </p:nvCxnSpPr>
        <p:spPr>
          <a:xfrm flipV="1">
            <a:off x="6722802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直線箭頭接點 220">
            <a:extLst>
              <a:ext uri="{FF2B5EF4-FFF2-40B4-BE49-F238E27FC236}">
                <a16:creationId xmlns:a16="http://schemas.microsoft.com/office/drawing/2014/main" id="{64E32529-C52B-9CF1-F9C2-CB82395F22B0}"/>
              </a:ext>
            </a:extLst>
          </p:cNvPr>
          <p:cNvCxnSpPr>
            <a:cxnSpLocks/>
          </p:cNvCxnSpPr>
          <p:nvPr/>
        </p:nvCxnSpPr>
        <p:spPr>
          <a:xfrm flipV="1">
            <a:off x="6140114" y="2918178"/>
            <a:ext cx="0" cy="2057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文字方塊 67">
            <a:extLst>
              <a:ext uri="{FF2B5EF4-FFF2-40B4-BE49-F238E27FC236}">
                <a16:creationId xmlns:a16="http://schemas.microsoft.com/office/drawing/2014/main" id="{FB47EEE5-6AFC-D1F7-20B8-4223D4A4C735}"/>
              </a:ext>
            </a:extLst>
          </p:cNvPr>
          <p:cNvSpPr txBox="1"/>
          <p:nvPr/>
        </p:nvSpPr>
        <p:spPr>
          <a:xfrm>
            <a:off x="8432290" y="6039171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sp>
        <p:nvSpPr>
          <p:cNvPr id="224" name="文字方塊 2">
            <a:extLst>
              <a:ext uri="{FF2B5EF4-FFF2-40B4-BE49-F238E27FC236}">
                <a16:creationId xmlns:a16="http://schemas.microsoft.com/office/drawing/2014/main" id="{89E5C418-49BB-271D-3D44-BC676B920C01}"/>
              </a:ext>
            </a:extLst>
          </p:cNvPr>
          <p:cNvSpPr txBox="1"/>
          <p:nvPr/>
        </p:nvSpPr>
        <p:spPr>
          <a:xfrm>
            <a:off x="9423808" y="3665546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B050"/>
                </a:solidFill>
              </a:rPr>
              <a:t>(Target output)</a:t>
            </a:r>
            <a:endParaRPr kumimoji="1" lang="zh-TW" altLang="en-US" sz="1350" dirty="0">
              <a:solidFill>
                <a:srgbClr val="00B050"/>
              </a:solidFill>
            </a:endParaRPr>
          </a:p>
        </p:txBody>
      </p:sp>
      <p:sp>
        <p:nvSpPr>
          <p:cNvPr id="225" name="文字方塊 2">
            <a:extLst>
              <a:ext uri="{FF2B5EF4-FFF2-40B4-BE49-F238E27FC236}">
                <a16:creationId xmlns:a16="http://schemas.microsoft.com/office/drawing/2014/main" id="{06F21140-3827-10FA-3AE5-05D8572121D7}"/>
              </a:ext>
            </a:extLst>
          </p:cNvPr>
          <p:cNvSpPr txBox="1"/>
          <p:nvPr/>
        </p:nvSpPr>
        <p:spPr>
          <a:xfrm>
            <a:off x="5215202" y="6039171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70C0"/>
                </a:solidFill>
              </a:rPr>
              <a:t>(Source input)</a:t>
            </a:r>
            <a:endParaRPr kumimoji="1" lang="zh-TW" altLang="en-US" sz="135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731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8BEC3E-E2CE-714A-8405-6D8EC984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 packages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1B0C18-7198-B9EC-576D-ECBFE663B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53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A769CC2-B3A9-9C28-205B-6B94E98A61E6}"/>
              </a:ext>
            </a:extLst>
          </p:cNvPr>
          <p:cNvSpPr/>
          <p:nvPr/>
        </p:nvSpPr>
        <p:spPr>
          <a:xfrm>
            <a:off x="1142824" y="2055281"/>
            <a:ext cx="9906351" cy="31313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AutoModelForSeq2SeqLM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DataCollatorForSeq2Seq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Seq2SeqTrainingArguments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transformers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Seq2SeqTrainer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datasets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rouge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Rouge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numpy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np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pickle</a:t>
            </a: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os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jieba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2175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A4D746-8014-D032-5ECB-493578C16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LCSTS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784A44-2D9F-5FDB-6A15-89A1F334E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54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629342D-1920-DD97-E1A8-58FD1A5EF886}"/>
              </a:ext>
            </a:extLst>
          </p:cNvPr>
          <p:cNvSpPr/>
          <p:nvPr/>
        </p:nvSpPr>
        <p:spPr>
          <a:xfrm>
            <a:off x="1447778" y="2731977"/>
            <a:ext cx="9296440" cy="14686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data_name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TW" sz="2000" b="0" dirty="0" err="1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hugcyp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/LCSTS"</a:t>
            </a:r>
            <a:endParaRPr lang="en" altLang="zh-TW" sz="20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raw_train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data_name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"train"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raw_valid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load_dataset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data_name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20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split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20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"validation"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raw_small_valid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raw_valid.select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(range(</a:t>
            </a:r>
            <a:r>
              <a:rPr lang="en" altLang="zh-TW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100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96505F-8B66-C1FE-EA4C-EEA233AA4B39}"/>
              </a:ext>
            </a:extLst>
          </p:cNvPr>
          <p:cNvSpPr txBox="1"/>
          <p:nvPr/>
        </p:nvSpPr>
        <p:spPr>
          <a:xfrm>
            <a:off x="2230151" y="4991181"/>
            <a:ext cx="76703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solidFill>
                  <a:srgbClr val="FF0000"/>
                </a:solidFill>
              </a:rPr>
              <a:t>raw_small_valid</a:t>
            </a:r>
            <a:r>
              <a:rPr kumimoji="1" lang="en-US" altLang="zh-TW" sz="2000" dirty="0">
                <a:solidFill>
                  <a:srgbClr val="FF0000"/>
                </a:solidFill>
              </a:rPr>
              <a:t> will be used for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inner_check</a:t>
            </a:r>
            <a:r>
              <a:rPr kumimoji="1" lang="en-US" altLang="zh-TW" sz="2000" dirty="0">
                <a:solidFill>
                  <a:srgbClr val="FF0000"/>
                </a:solidFill>
              </a:rPr>
              <a:t> (validation).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We will later process the dataset with the built-in map function, so we don’t use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" altLang="zh-TW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to_list</a:t>
            </a:r>
            <a:r>
              <a:rPr lang="en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()</a:t>
            </a:r>
            <a:r>
              <a:rPr kumimoji="1" lang="en-US" altLang="zh-TW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kumimoji="1" lang="en-US" altLang="zh-TW" sz="2000" dirty="0"/>
              <a:t>here.</a:t>
            </a:r>
            <a:endParaRPr kumimoji="1"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23AF9DF-0EE0-FF2F-DB14-78F95E455E54}"/>
              </a:ext>
            </a:extLst>
          </p:cNvPr>
          <p:cNvSpPr txBox="1"/>
          <p:nvPr/>
        </p:nvSpPr>
        <p:spPr>
          <a:xfrm>
            <a:off x="653143" y="1588907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dataset link</a:t>
            </a:r>
            <a:endParaRPr kumimoji="1" lang="en-US" altLang="zh-TW" sz="2400" baseline="30000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9806699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739B1-E376-1160-08EA-A12DBBD37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Load the Tokenizer and the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8B1C25-B32E-0EAA-B23B-F43D66EFD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55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C2414-A95A-3E75-0D58-06E62DF42455}"/>
              </a:ext>
            </a:extLst>
          </p:cNvPr>
          <p:cNvSpPr/>
          <p:nvPr/>
        </p:nvSpPr>
        <p:spPr>
          <a:xfrm>
            <a:off x="1213582" y="2618757"/>
            <a:ext cx="9764832" cy="1033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"google/mt5-small"</a:t>
            </a:r>
            <a:endParaRPr lang="en" altLang="zh-TW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tokenizer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AutoTokenizer.from_pretrained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 = AutoModelForSeq2SeqLM.from_pretrained(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170EAC-CA64-24FC-E0C0-D935579505F9}"/>
              </a:ext>
            </a:extLst>
          </p:cNvPr>
          <p:cNvSpPr txBox="1"/>
          <p:nvPr/>
        </p:nvSpPr>
        <p:spPr>
          <a:xfrm>
            <a:off x="653143" y="1574392"/>
            <a:ext cx="9726931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>
                <a:hlinkClick r:id="rId2"/>
              </a:rPr>
              <a:t>Hugging Face model link</a:t>
            </a:r>
            <a:endParaRPr kumimoji="1" lang="en-US" altLang="zh-TW" sz="2400" baseline="30000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35ADB28-48DA-AC2A-F1BE-52D2D71AC058}"/>
              </a:ext>
            </a:extLst>
          </p:cNvPr>
          <p:cNvSpPr txBox="1"/>
          <p:nvPr/>
        </p:nvSpPr>
        <p:spPr>
          <a:xfrm>
            <a:off x="1442450" y="4197116"/>
            <a:ext cx="91140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Q1: Do we need left-padding?</a:t>
            </a:r>
          </a:p>
          <a:p>
            <a:r>
              <a:rPr kumimoji="1" lang="en-US" altLang="zh-TW" dirty="0"/>
              <a:t>A1: No, because we are now using a </a:t>
            </a:r>
            <a:r>
              <a:rPr kumimoji="1" lang="en-US" altLang="zh-TW" b="1" dirty="0"/>
              <a:t>sequence-to-sequence model</a:t>
            </a:r>
            <a:r>
              <a:rPr kumimoji="1" lang="en-US" altLang="zh-TW" dirty="0"/>
              <a:t>, which will first compress input sequences though the encoder.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Q2: Do we need to add [EOS] by ourselves?</a:t>
            </a:r>
          </a:p>
          <a:p>
            <a:r>
              <a:rPr kumimoji="1" lang="en-US" altLang="zh-TW" dirty="0"/>
              <a:t>A2: No, </a:t>
            </a:r>
            <a:r>
              <a:rPr kumimoji="1" lang="en-US" altLang="zh-TW" b="1" dirty="0"/>
              <a:t>mT5</a:t>
            </a:r>
            <a:r>
              <a:rPr kumimoji="1" lang="en-US" altLang="zh-TW" dirty="0"/>
              <a:t> has &lt;/s&gt; as the [EOS] token.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9627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7C83CA-0E56-3012-CEF0-7468F6C6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Data pre-processing (inputs; source articles)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8BAD26-E8A7-B89A-D822-E4042647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851E84-25AF-AC52-D13E-3B993E9F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28" y="2240561"/>
            <a:ext cx="2894509" cy="23768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3E03FA-3702-D887-D5D4-45D65720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80" y="1703959"/>
            <a:ext cx="7772400" cy="44413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FE92CAE-6E36-AA0C-8DDA-66E44E66E806}"/>
              </a:ext>
            </a:extLst>
          </p:cNvPr>
          <p:cNvSpPr/>
          <p:nvPr/>
        </p:nvSpPr>
        <p:spPr>
          <a:xfrm>
            <a:off x="4509146" y="4039885"/>
            <a:ext cx="6901233" cy="217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98660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7C83CA-0E56-3012-CEF0-7468F6C62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pre-processing (labels; summaries)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8BAD26-E8A7-B89A-D822-E4042647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851E84-25AF-AC52-D13E-3B993E9F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28" y="2240561"/>
            <a:ext cx="2894509" cy="237687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C3E03FA-3702-D887-D5D4-45D657206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980" y="1703959"/>
            <a:ext cx="7772400" cy="444137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1A1DF82-0448-03FB-D6D1-15F208E29602}"/>
              </a:ext>
            </a:extLst>
          </p:cNvPr>
          <p:cNvSpPr/>
          <p:nvPr/>
        </p:nvSpPr>
        <p:spPr>
          <a:xfrm>
            <a:off x="4509146" y="4293281"/>
            <a:ext cx="3450632" cy="11181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0207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AEF7AD-FF70-6806-0687-8A033D8F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Data pre-processing (executions)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613706-4647-7AD7-DC60-BE34D835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58</a:t>
            </a:fld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35042C6-70EA-4C5D-8FF1-3F18F3407E47}"/>
              </a:ext>
            </a:extLst>
          </p:cNvPr>
          <p:cNvSpPr/>
          <p:nvPr/>
        </p:nvSpPr>
        <p:spPr>
          <a:xfrm>
            <a:off x="1213582" y="2070117"/>
            <a:ext cx="9764832" cy="10334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raw_train.map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preprocess_function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valid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raw_valid.map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preprocess_function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small_valid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raw_small_valid.map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preprocess_function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batched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1F1426-0CDC-3A23-CB69-05BB18641175}"/>
              </a:ext>
            </a:extLst>
          </p:cNvPr>
          <p:cNvSpPr/>
          <p:nvPr/>
        </p:nvSpPr>
        <p:spPr>
          <a:xfrm>
            <a:off x="1213582" y="3473922"/>
            <a:ext cx="9764832" cy="1269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data_collator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DataCollatorForSeq2Seq(</a:t>
            </a:r>
          </a:p>
          <a:p>
            <a:pPr lvl="1"/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tokenizer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=tokenizer,</a:t>
            </a:r>
          </a:p>
          <a:p>
            <a:pPr lvl="1"/>
            <a:r>
              <a:rPr lang="en" altLang="zh-TW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model_name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0F3451-DCDC-66BF-D62C-FA5C5B9BE13C}"/>
              </a:ext>
            </a:extLst>
          </p:cNvPr>
          <p:cNvSpPr txBox="1"/>
          <p:nvPr/>
        </p:nvSpPr>
        <p:spPr>
          <a:xfrm>
            <a:off x="1620288" y="5113838"/>
            <a:ext cx="9250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DataCollatorForSeq2Seq dynamically pads batched data and transforms padded labels into -100.</a:t>
            </a:r>
          </a:p>
          <a:p>
            <a:r>
              <a:rPr kumimoji="1" lang="en-US" altLang="zh-TW" dirty="0"/>
              <a:t>The operation provided by this object does a similar job like </a:t>
            </a:r>
            <a:r>
              <a:rPr kumimoji="1" lang="en-US" altLang="zh-TW" dirty="0" err="1"/>
              <a:t>collate_fn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90422693-08AA-5BC6-30D7-1808779F8AC8}"/>
              </a:ext>
            </a:extLst>
          </p:cNvPr>
          <p:cNvCxnSpPr>
            <a:cxnSpLocks/>
            <a:stCxn id="6" idx="1"/>
            <a:endCxn id="7" idx="1"/>
          </p:cNvCxnSpPr>
          <p:nvPr/>
        </p:nvCxnSpPr>
        <p:spPr>
          <a:xfrm rot="10800000" flipH="1" flipV="1">
            <a:off x="1213582" y="4108686"/>
            <a:ext cx="406706" cy="1328318"/>
          </a:xfrm>
          <a:prstGeom prst="bentConnector3">
            <a:avLst>
              <a:gd name="adj1" fmla="val -56208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223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3AFAE2-D6C5-6DF6-2086-3913C6ECF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Set</a:t>
            </a:r>
            <a:r>
              <a:rPr kumimoji="1" lang="zh-TW" altLang="en-US" dirty="0"/>
              <a:t> </a:t>
            </a:r>
            <a:r>
              <a:rPr kumimoji="1" lang="en-US" altLang="zh-TW" dirty="0"/>
              <a:t>up Evaluation Metric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87D9FE-C980-488D-ECE2-3D4863A5B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3C632D-4746-BD93-2217-6E08B241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637" y="2177405"/>
            <a:ext cx="7084726" cy="38767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273F043-0A2C-E2DC-6733-CFE47620FC85}"/>
              </a:ext>
            </a:extLst>
          </p:cNvPr>
          <p:cNvSpPr/>
          <p:nvPr/>
        </p:nvSpPr>
        <p:spPr>
          <a:xfrm>
            <a:off x="1213584" y="1653209"/>
            <a:ext cx="3440861" cy="400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rouge_metric</a:t>
            </a:r>
            <a:r>
              <a:rPr lang="en" altLang="zh-TW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Rouge()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590502E-BB38-15CC-2991-E9D427D38950}"/>
              </a:ext>
            </a:extLst>
          </p:cNvPr>
          <p:cNvSpPr txBox="1"/>
          <p:nvPr/>
        </p:nvSpPr>
        <p:spPr>
          <a:xfrm>
            <a:off x="4654445" y="6054150"/>
            <a:ext cx="33503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https://github.com/pltrdy/rouge</a:t>
            </a:r>
          </a:p>
        </p:txBody>
      </p:sp>
    </p:spTree>
    <p:extLst>
      <p:ext uri="{BB962C8B-B14F-4D97-AF65-F5344CB8AC3E}">
        <p14:creationId xmlns:p14="http://schemas.microsoft.com/office/powerpoint/2010/main" val="754076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Task: Chinese Abstractive Summarization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p:sp>
        <p:nvSpPr>
          <p:cNvPr id="5" name="文字方塊 4"/>
          <p:cNvSpPr txBox="1"/>
          <p:nvPr/>
        </p:nvSpPr>
        <p:spPr>
          <a:xfrm>
            <a:off x="653143" y="1830540"/>
            <a:ext cx="972693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TW" sz="2400" dirty="0"/>
              <a:t>Dataset: LCSTS (A Large-Scale Chinese Short Text Summarization Dataset)</a:t>
            </a:r>
            <a:r>
              <a:rPr kumimoji="1" lang="en-US" altLang="zh-TW" sz="2400" baseline="30000" dirty="0"/>
              <a:t>[1]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DCBA79C-BF67-6314-C4A9-0AE74C4AB6AD}"/>
              </a:ext>
            </a:extLst>
          </p:cNvPr>
          <p:cNvSpPr txBox="1"/>
          <p:nvPr/>
        </p:nvSpPr>
        <p:spPr>
          <a:xfrm>
            <a:off x="2629035" y="6184727"/>
            <a:ext cx="6966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[1] Hu, </a:t>
            </a:r>
            <a:r>
              <a:rPr kumimoji="1" lang="en" altLang="zh-TW" sz="1200" dirty="0" err="1"/>
              <a:t>Baotian</a:t>
            </a:r>
            <a:r>
              <a:rPr kumimoji="1" lang="en" altLang="zh-TW" sz="1200" dirty="0"/>
              <a:t>, </a:t>
            </a:r>
            <a:r>
              <a:rPr kumimoji="1" lang="en" altLang="zh-TW" sz="1200" dirty="0" err="1"/>
              <a:t>Qingcai</a:t>
            </a:r>
            <a:r>
              <a:rPr kumimoji="1" lang="en" altLang="zh-TW" sz="1200" dirty="0"/>
              <a:t> Chen, and </a:t>
            </a:r>
            <a:r>
              <a:rPr kumimoji="1" lang="en" altLang="zh-TW" sz="1200" dirty="0" err="1"/>
              <a:t>Fangze</a:t>
            </a:r>
            <a:r>
              <a:rPr kumimoji="1" lang="en" altLang="zh-TW" sz="1200" dirty="0"/>
              <a:t> Zhu. "LCSTS: A Large Scale Chinese Short Text Summarization Dataset." Proceedings of the 2015 Conference on Empirical Methods in Natural Language Processing. 2015.</a:t>
            </a:r>
            <a:endParaRPr kumimoji="1"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7414127-45F3-CE88-9B23-9CADAFB708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0" t="11556" r="2064"/>
          <a:stretch/>
        </p:blipFill>
        <p:spPr>
          <a:xfrm>
            <a:off x="1009773" y="3006184"/>
            <a:ext cx="8835390" cy="133139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3D2AF1C-E990-603A-FFDD-CE26837B0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" t="19809" r="1567" b="20612"/>
          <a:stretch/>
        </p:blipFill>
        <p:spPr>
          <a:xfrm>
            <a:off x="1009772" y="4807974"/>
            <a:ext cx="9370301" cy="27032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E0337A-90A9-793C-8BFB-1A348FCB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Build </a:t>
            </a:r>
            <a:r>
              <a:rPr lang="en" altLang="zh-TW" sz="4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compute_metrics</a:t>
            </a:r>
            <a:r>
              <a:rPr kumimoji="1" lang="en-US" altLang="zh-TW" sz="4000" dirty="0"/>
              <a:t> </a:t>
            </a:r>
            <a:r>
              <a:rPr kumimoji="1" lang="en-US" altLang="zh-TW" dirty="0"/>
              <a:t>for evaluations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3370F7-8F44-3CA9-E3EE-A4402A75C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E2BA2B0-3E4A-52B0-EE11-E7E1699F9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295" y="1559808"/>
            <a:ext cx="9366002" cy="4014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C01F91-5396-76EB-F267-BF3F7D15D841}"/>
              </a:ext>
            </a:extLst>
          </p:cNvPr>
          <p:cNvSpPr/>
          <p:nvPr/>
        </p:nvSpPr>
        <p:spPr>
          <a:xfrm>
            <a:off x="1280160" y="2343150"/>
            <a:ext cx="9144000" cy="560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FA2104-85BF-30B7-4341-A78F7AA54B6C}"/>
              </a:ext>
            </a:extLst>
          </p:cNvPr>
          <p:cNvSpPr txBox="1"/>
          <p:nvPr/>
        </p:nvSpPr>
        <p:spPr>
          <a:xfrm>
            <a:off x="5095008" y="5686961"/>
            <a:ext cx="5461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-100 is transformed by DataCollatorForSeq2Seq.</a:t>
            </a:r>
          </a:p>
          <a:p>
            <a:r>
              <a:rPr kumimoji="1" lang="en-US" altLang="zh-TW" dirty="0"/>
              <a:t>Convert labels with -100 to </a:t>
            </a:r>
            <a:r>
              <a:rPr kumimoji="1" lang="en-US" altLang="zh-TW" dirty="0" err="1"/>
              <a:t>pad_token_id</a:t>
            </a:r>
            <a:r>
              <a:rPr kumimoji="1" lang="en-US" altLang="zh-TW" dirty="0"/>
              <a:t> for decoding.</a:t>
            </a:r>
            <a:endParaRPr kumimoji="1" lang="zh-TW" altLang="en-US" dirty="0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A1A948DD-9933-1F0D-8325-6E30A63C715E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>
            <a:off x="10424160" y="2623185"/>
            <a:ext cx="132310" cy="3386942"/>
          </a:xfrm>
          <a:prstGeom prst="bentConnector3">
            <a:avLst>
              <a:gd name="adj1" fmla="val 272776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379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69B2F-BF6D-771F-7144-584AA4BE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1554478"/>
            <a:ext cx="3623310" cy="2857501"/>
          </a:xfrm>
        </p:spPr>
        <p:txBody>
          <a:bodyPr anchor="b">
            <a:normAutofit/>
          </a:bodyPr>
          <a:lstStyle/>
          <a:p>
            <a:r>
              <a:rPr kumimoji="1" lang="en" altLang="zh-TW" dirty="0">
                <a:solidFill>
                  <a:schemeClr val="bg1"/>
                </a:solidFill>
              </a:rPr>
              <a:t>Setting up </a:t>
            </a:r>
            <a:r>
              <a:rPr kumimoji="1" lang="en" altLang="zh-TW" dirty="0" err="1">
                <a:solidFill>
                  <a:schemeClr val="bg1"/>
                </a:solidFill>
              </a:rPr>
              <a:t>TrainingArguments</a:t>
            </a:r>
            <a:br>
              <a:rPr kumimoji="1" lang="en" altLang="zh-TW" dirty="0">
                <a:solidFill>
                  <a:schemeClr val="bg1"/>
                </a:solidFill>
              </a:rPr>
            </a:br>
            <a:r>
              <a:rPr kumimoji="1" lang="en" altLang="zh-TW" dirty="0">
                <a:solidFill>
                  <a:schemeClr val="bg1"/>
                </a:solidFill>
              </a:rPr>
              <a:t>(</a:t>
            </a:r>
            <a:r>
              <a:rPr kumimoji="1" lang="en" altLang="zh-TW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kumimoji="1" lang="en" altLang="zh-TW" dirty="0">
                <a:solidFill>
                  <a:schemeClr val="bg1"/>
                </a:solidFill>
              </a:rPr>
              <a:t>)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C9EC462-C93F-9414-3598-2A70645D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158" y="693074"/>
            <a:ext cx="5924282" cy="5257800"/>
          </a:xfrm>
          <a:prstGeom prst="rect">
            <a:avLst/>
          </a:prstGeo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74C127-5F1F-631F-DA0D-04F46D00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61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724920-9B27-5B41-3BED-34A7FF9167F4}"/>
              </a:ext>
            </a:extLst>
          </p:cNvPr>
          <p:cNvSpPr txBox="1"/>
          <p:nvPr/>
        </p:nvSpPr>
        <p:spPr>
          <a:xfrm>
            <a:off x="4740678" y="6136619"/>
            <a:ext cx="5569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Default using Greedy search. Seq2seqTrainer Supports beam search only.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9805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69B2F-BF6D-771F-7144-584AA4BE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1698914"/>
            <a:ext cx="3623310" cy="2286000"/>
          </a:xfrm>
        </p:spPr>
        <p:txBody>
          <a:bodyPr anchor="b">
            <a:normAutofit/>
          </a:bodyPr>
          <a:lstStyle/>
          <a:p>
            <a:r>
              <a:rPr kumimoji="1" lang="en" altLang="zh-TW" dirty="0"/>
              <a:t>Setting up Trainer</a:t>
            </a:r>
            <a:br>
              <a:rPr kumimoji="1" lang="en" altLang="zh-TW" dirty="0"/>
            </a:br>
            <a:r>
              <a:rPr kumimoji="1" lang="en" altLang="zh-TW" dirty="0"/>
              <a:t>(training part)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74C127-5F1F-631F-DA0D-04F46D00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62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2DB4AC-CFFF-4394-FC81-EEE8DA9C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01" y="1495636"/>
            <a:ext cx="6880182" cy="38667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0A4E24-3868-2E4B-9904-4A52116FB9FC}"/>
              </a:ext>
            </a:extLst>
          </p:cNvPr>
          <p:cNvSpPr/>
          <p:nvPr/>
        </p:nvSpPr>
        <p:spPr>
          <a:xfrm>
            <a:off x="4332301" y="1495636"/>
            <a:ext cx="4605960" cy="2733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318653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69B2F-BF6D-771F-7144-584AA4BE3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1698914"/>
            <a:ext cx="3623310" cy="2286000"/>
          </a:xfrm>
        </p:spPr>
        <p:txBody>
          <a:bodyPr anchor="b">
            <a:normAutofit/>
          </a:bodyPr>
          <a:lstStyle/>
          <a:p>
            <a:r>
              <a:rPr kumimoji="1" lang="en" altLang="zh-TW" dirty="0"/>
              <a:t>Setting up Trainer</a:t>
            </a:r>
            <a:br>
              <a:rPr kumimoji="1" lang="en" altLang="zh-TW" dirty="0"/>
            </a:br>
            <a:r>
              <a:rPr kumimoji="1" lang="en" altLang="zh-TW" dirty="0"/>
              <a:t>(evaluation part)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74C127-5F1F-631F-DA0D-04F46D00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63</a:t>
            </a:fld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92DB4AC-CFFF-4394-FC81-EEE8DA9C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301" y="1495636"/>
            <a:ext cx="6880182" cy="386672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10A4E24-3868-2E4B-9904-4A52116FB9FC}"/>
              </a:ext>
            </a:extLst>
          </p:cNvPr>
          <p:cNvSpPr/>
          <p:nvPr/>
        </p:nvSpPr>
        <p:spPr>
          <a:xfrm>
            <a:off x="5155261" y="2628899"/>
            <a:ext cx="3040049" cy="262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D32832-7A6C-0639-DFE5-22ED55D223BD}"/>
              </a:ext>
            </a:extLst>
          </p:cNvPr>
          <p:cNvSpPr/>
          <p:nvPr/>
        </p:nvSpPr>
        <p:spPr>
          <a:xfrm>
            <a:off x="4861891" y="4210049"/>
            <a:ext cx="3584879" cy="2628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271065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939079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78802"/>
            <a:ext cx="10176163" cy="6136671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4687409" y="920711"/>
            <a:ext cx="3338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https://</a:t>
            </a:r>
            <a:r>
              <a:rPr kumimoji="1" lang="en-GB" altLang="zh-TW" dirty="0" err="1"/>
              <a:t>huggingface.co</a:t>
            </a:r>
            <a:r>
              <a:rPr kumimoji="1" lang="en-GB" altLang="zh-TW" dirty="0"/>
              <a:t>/docs</a:t>
            </a:r>
          </a:p>
        </p:txBody>
      </p:sp>
      <p:sp>
        <p:nvSpPr>
          <p:cNvPr id="11" name="矩形 10"/>
          <p:cNvSpPr/>
          <p:nvPr/>
        </p:nvSpPr>
        <p:spPr>
          <a:xfrm>
            <a:off x="4687408" y="1927492"/>
            <a:ext cx="2787589" cy="93395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Installation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/>
          </a:p>
        </p:txBody>
      </p:sp>
      <p:sp>
        <p:nvSpPr>
          <p:cNvPr id="5" name="矩形 4"/>
          <p:cNvSpPr/>
          <p:nvPr/>
        </p:nvSpPr>
        <p:spPr>
          <a:xfrm>
            <a:off x="1457417" y="4307773"/>
            <a:ext cx="8595441" cy="16447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clone https://</a:t>
            </a:r>
            <a:r>
              <a:rPr kumimoji="1" lang="en-GB" altLang="zh-TW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GB" altLang="zh-TW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huggingface</a:t>
            </a:r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kumimoji="1" lang="en-GB" altLang="zh-TW" sz="2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transformers.git</a:t>
            </a:r>
            <a:endParaRPr kumimoji="1" lang="en-GB" altLang="zh-TW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transformers</a:t>
            </a:r>
          </a:p>
          <a:p>
            <a:r>
              <a:rPr kumimoji="1" lang="en-GB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-e .</a:t>
            </a:r>
            <a:endParaRPr kumimoji="1" lang="zh-TW" alt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457417" y="1697968"/>
            <a:ext cx="7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Basically, you need to install </a:t>
            </a:r>
            <a:r>
              <a:rPr kumimoji="1" lang="en-GB" altLang="zh-TW" dirty="0" err="1"/>
              <a:t>PyTorch</a:t>
            </a:r>
            <a:r>
              <a:rPr kumimoji="1" lang="en-GB" altLang="zh-TW" dirty="0"/>
              <a:t> first before you install transformers.</a:t>
            </a:r>
            <a:endParaRPr kumimoji="1"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457417" y="2335938"/>
            <a:ext cx="723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(Recommended)</a:t>
            </a:r>
            <a:endParaRPr kumimoji="1"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57417" y="2768618"/>
            <a:ext cx="8595441" cy="62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sz="2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transformers</a:t>
            </a:r>
            <a:endParaRPr kumimoji="1" lang="zh-TW" altLang="en-US" sz="2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376039" y="3867372"/>
            <a:ext cx="7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(If you want to try new things)</a:t>
            </a:r>
            <a:endParaRPr kumimoji="1" lang="zh-TW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Packages required in this tutorial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1447780" y="2696657"/>
            <a:ext cx="9296440" cy="31055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altLang="zh-TW" sz="2400" b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install torch==2.3.1 --index-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https://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download.pytorch.org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whl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/cu121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transformers==4.37.0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datasets==</a:t>
            </a:r>
            <a:r>
              <a:rPr lang="en-GB" altLang="zh-TW" sz="2400" dirty="0">
                <a:solidFill>
                  <a:srgbClr val="000000"/>
                </a:solidFill>
                <a:latin typeface="Menlo" panose="020B0609030804020204" pitchFamily="49" charset="0"/>
              </a:rPr>
              <a:t>2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.21.0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accelerate==0.21.0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rouge==1.0.1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tqdm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==4.66.5</a:t>
            </a:r>
          </a:p>
          <a:p>
            <a:r>
              <a:rPr lang="en-GB" altLang="zh-TW" sz="2400" b="0" dirty="0">
                <a:solidFill>
                  <a:srgbClr val="CD3131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pip install </a:t>
            </a:r>
            <a:r>
              <a:rPr lang="en-GB" altLang="zh-TW" sz="24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jieba</a:t>
            </a:r>
            <a:r>
              <a:rPr lang="en-GB" altLang="zh-TW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==0.42.1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2013566" y="1782016"/>
            <a:ext cx="73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TW" dirty="0"/>
              <a:t>We need the following packages for this tutorial. On </a:t>
            </a:r>
            <a:r>
              <a:rPr kumimoji="1" lang="en-GB" altLang="zh-TW" dirty="0" err="1"/>
              <a:t>Colab</a:t>
            </a:r>
            <a:r>
              <a:rPr kumimoji="1" lang="en-GB" altLang="zh-TW" dirty="0"/>
              <a:t>, you may not need to re-install these packages for they may have already been installed.</a:t>
            </a:r>
            <a:endParaRPr kumimoji="1" lang="zh-TW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1838</TotalTime>
  <Words>3480</Words>
  <Application>Microsoft Macintosh PowerPoint</Application>
  <PresentationFormat>寬螢幕</PresentationFormat>
  <Paragraphs>649</Paragraphs>
  <Slides>64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64</vt:i4>
      </vt:variant>
    </vt:vector>
  </HeadingPairs>
  <TitlesOfParts>
    <vt:vector size="74" baseType="lpstr">
      <vt:lpstr>Microsoft JhengHei</vt:lpstr>
      <vt:lpstr>PMingLiU</vt:lpstr>
      <vt:lpstr>Arial</vt:lpstr>
      <vt:lpstr>Calibri</vt:lpstr>
      <vt:lpstr>Calibri Light</vt:lpstr>
      <vt:lpstr>Cambria Math</vt:lpstr>
      <vt:lpstr>Comic Sans MS</vt:lpstr>
      <vt:lpstr>Consolas</vt:lpstr>
      <vt:lpstr>Menlo</vt:lpstr>
      <vt:lpstr>回顧</vt:lpstr>
      <vt:lpstr>自然語言處理與應用 Natural Language Processing and Applications</vt:lpstr>
      <vt:lpstr>What you will learn in this tutorial</vt:lpstr>
      <vt:lpstr>Why do we need to learn GPT-2?</vt:lpstr>
      <vt:lpstr>[Recap] 訓練模型最大化每個時間點的機率</vt:lpstr>
      <vt:lpstr>Introduction to Text Summarization</vt:lpstr>
      <vt:lpstr>Task: Chinese Abstractive Summarization</vt:lpstr>
      <vt:lpstr>PowerPoint 簡報</vt:lpstr>
      <vt:lpstr>Installation</vt:lpstr>
      <vt:lpstr>Packages required in this tutorial</vt:lpstr>
      <vt:lpstr>Language Model vs. Masked Language Model</vt:lpstr>
      <vt:lpstr>Language Model vs. Seq2seq Model</vt:lpstr>
      <vt:lpstr>Load LCSTS via Hugging Face Dataset</vt:lpstr>
      <vt:lpstr>Auto Classes (models, tokenizers)</vt:lpstr>
      <vt:lpstr>Generative Models in Auto Classes</vt:lpstr>
      <vt:lpstr>Outline</vt:lpstr>
      <vt:lpstr>Import packages</vt:lpstr>
      <vt:lpstr>Load the Tokenizer and the Model</vt:lpstr>
      <vt:lpstr>Left padding</vt:lpstr>
      <vt:lpstr>About Padding</vt:lpstr>
      <vt:lpstr>Set [PAD] as -100 in labels </vt:lpstr>
      <vt:lpstr>Load the Tokenizer and the Model</vt:lpstr>
      <vt:lpstr>Create the PyTorch Dataset</vt:lpstr>
      <vt:lpstr>Create the PyTorch DataLoader for Data Batching</vt:lpstr>
      <vt:lpstr>Create the PyTorch DataLoader for Data Batching: 1. Input Data for Training</vt:lpstr>
      <vt:lpstr>uer/gpt2-chinese-cluecorpussmall uses BertTokenizer</vt:lpstr>
      <vt:lpstr>English GPT-2 for Text Summarization[2]</vt:lpstr>
      <vt:lpstr>Create the PyTorch DataLoader for Data Batching: 2. Labels (auto-regressive)</vt:lpstr>
      <vt:lpstr>GPT2LMHeadModel shifts logits and labels</vt:lpstr>
      <vt:lpstr>Create the PyTorch DataLoader for Data Batching: 3. Input Data for Predictions</vt:lpstr>
      <vt:lpstr>Create the PyTorch DataLoader for Data Batching: 1. Input Data for Training [Recap]</vt:lpstr>
      <vt:lpstr>Create the PyTorch DataLoader for Data Batching</vt:lpstr>
      <vt:lpstr>Set up Optimizer</vt:lpstr>
      <vt:lpstr>Set up Evaluation Metric</vt:lpstr>
      <vt:lpstr>ROUGE Score[3]</vt:lpstr>
      <vt:lpstr>ROUGE-1 Example</vt:lpstr>
      <vt:lpstr>Generating step-by-step</vt:lpstr>
      <vt:lpstr>Decoding strategies</vt:lpstr>
      <vt:lpstr>How to let a model generate step-by-step?</vt:lpstr>
      <vt:lpstr>Perform Evaluations</vt:lpstr>
      <vt:lpstr>Perform Evaluations</vt:lpstr>
      <vt:lpstr>Create the PyTorch DataLoader for Data Batching: 3. Input Data for Predictions</vt:lpstr>
      <vt:lpstr>Perform Evaluations</vt:lpstr>
      <vt:lpstr>Perform Evaluations</vt:lpstr>
      <vt:lpstr>Perform Evaluations</vt:lpstr>
      <vt:lpstr>Perform Evaluations</vt:lpstr>
      <vt:lpstr>Perform Evaluations</vt:lpstr>
      <vt:lpstr>Training Loop</vt:lpstr>
      <vt:lpstr>PowerPoint 簡報</vt:lpstr>
      <vt:lpstr>Training Loop</vt:lpstr>
      <vt:lpstr>Outline</vt:lpstr>
      <vt:lpstr>T5 [4]</vt:lpstr>
      <vt:lpstr>Language Model vs. Seq2seq Model</vt:lpstr>
      <vt:lpstr>Import packages</vt:lpstr>
      <vt:lpstr>Load the LCSTS dataset</vt:lpstr>
      <vt:lpstr>Load the Tokenizer and the Model</vt:lpstr>
      <vt:lpstr>Data pre-processing (inputs; source articles)</vt:lpstr>
      <vt:lpstr>Data pre-processing (labels; summaries)</vt:lpstr>
      <vt:lpstr>Data pre-processing (executions)</vt:lpstr>
      <vt:lpstr>Set up Evaluation Metric</vt:lpstr>
      <vt:lpstr>Build compute_metrics for evaluations</vt:lpstr>
      <vt:lpstr>Setting up TrainingArguments (link)</vt:lpstr>
      <vt:lpstr>Setting up Trainer (training part)</vt:lpstr>
      <vt:lpstr>Setting up Trainer (evaluation part)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270</cp:revision>
  <dcterms:created xsi:type="dcterms:W3CDTF">2025-02-07T09:05:59Z</dcterms:created>
  <dcterms:modified xsi:type="dcterms:W3CDTF">2025-04-27T17:45:33Z</dcterms:modified>
</cp:coreProperties>
</file>